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962" r:id="rId4"/>
  </p:sldMasterIdLst>
  <p:notesMasterIdLst>
    <p:notesMasterId r:id="rId31"/>
  </p:notesMasterIdLst>
  <p:handoutMasterIdLst>
    <p:handoutMasterId r:id="rId32"/>
  </p:handoutMasterIdLst>
  <p:sldIdLst>
    <p:sldId id="1042" r:id="rId5"/>
    <p:sldId id="262" r:id="rId6"/>
    <p:sldId id="2145706636" r:id="rId7"/>
    <p:sldId id="2147375988" r:id="rId8"/>
    <p:sldId id="2145706635" r:id="rId9"/>
    <p:sldId id="2145706639" r:id="rId10"/>
    <p:sldId id="2147375983" r:id="rId11"/>
    <p:sldId id="2147375991" r:id="rId12"/>
    <p:sldId id="2147375975" r:id="rId13"/>
    <p:sldId id="2147375977" r:id="rId14"/>
    <p:sldId id="2147375978" r:id="rId15"/>
    <p:sldId id="2147375982" r:id="rId16"/>
    <p:sldId id="2147375979" r:id="rId17"/>
    <p:sldId id="2147375976" r:id="rId18"/>
    <p:sldId id="2147375981" r:id="rId19"/>
    <p:sldId id="2147375985" r:id="rId20"/>
    <p:sldId id="2147375984" r:id="rId21"/>
    <p:sldId id="2145706637" r:id="rId22"/>
    <p:sldId id="2147375986" r:id="rId23"/>
    <p:sldId id="2147375987" r:id="rId24"/>
    <p:sldId id="2145706638" r:id="rId25"/>
    <p:sldId id="265" r:id="rId26"/>
    <p:sldId id="2147375989" r:id="rId27"/>
    <p:sldId id="2147375990" r:id="rId28"/>
    <p:sldId id="1041" r:id="rId29"/>
    <p:sldId id="2145706627" r:id="rId30"/>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Montserrat" panose="00000500000000000000" pitchFamily="2"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Trebuchet MS" panose="020B0603020202020204" pitchFamily="34" charset="0"/>
      <p:regular r:id="rId45"/>
      <p:bold r:id="rId46"/>
      <p:italic r:id="rId47"/>
      <p:boldItalic r:id="rId48"/>
    </p:embeddedFont>
    <p:embeddedFont>
      <p:font typeface="Ubuntu" panose="020B0504030602030204" pitchFamily="34" charset="0"/>
      <p:regular r:id="rId49"/>
      <p:bold r:id="rId50"/>
      <p:italic r:id="rId51"/>
      <p:boldItalic r:id="rId52"/>
    </p:embeddedFont>
    <p:embeddedFont>
      <p:font typeface="Ubuntu Light" panose="020B0304030602030204" pitchFamily="34" charset="0"/>
      <p:regular r:id="rId53"/>
      <p:italic r:id="rId54"/>
    </p:embeddedFont>
    <p:embeddedFont>
      <p:font typeface="Ubuntu Medium" panose="020B0604030602030204" pitchFamily="34" charset="0"/>
      <p:regular r:id="rId55"/>
      <p:italic r:id="rId56"/>
    </p:embeddedFont>
    <p:embeddedFont>
      <p:font typeface="Verdana" panose="020B0604030504040204" pitchFamily="34" charset="0"/>
      <p:regular r:id="rId57"/>
      <p:bold r:id="rId58"/>
      <p:italic r:id="rId59"/>
      <p:boldItalic r:id="rId60"/>
    </p:embeddedFont>
  </p:embeddedFontLst>
  <p:custDataLst>
    <p:tags r:id="rId61"/>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178C3D"/>
    <a:srgbClr val="272936"/>
    <a:srgbClr val="173340"/>
    <a:srgbClr val="ECECEC"/>
    <a:srgbClr val="D9D9D9"/>
    <a:srgbClr val="2B0A3D"/>
    <a:srgbClr val="0070AD"/>
    <a:srgbClr val="12A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7" autoAdjust="0"/>
    <p:restoredTop sz="79553" autoAdjust="0"/>
  </p:normalViewPr>
  <p:slideViewPr>
    <p:cSldViewPr snapToObjects="1">
      <p:cViewPr varScale="1">
        <p:scale>
          <a:sx n="90" d="100"/>
          <a:sy n="90" d="100"/>
        </p:scale>
        <p:origin x="1332" y="96"/>
      </p:cViewPr>
      <p:guideLst>
        <p:guide orient="horz" pos="2341"/>
        <p:guide pos="3840"/>
      </p:guideLst>
    </p:cSldViewPr>
  </p:slideViewPr>
  <p:outlineViewPr>
    <p:cViewPr>
      <p:scale>
        <a:sx n="33" d="100"/>
        <a:sy n="33" d="100"/>
      </p:scale>
      <p:origin x="0" y="-75284"/>
    </p:cViewPr>
  </p:outlineViewPr>
  <p:notesTextViewPr>
    <p:cViewPr>
      <p:scale>
        <a:sx n="1" d="1"/>
        <a:sy n="1" d="1"/>
      </p:scale>
      <p:origin x="0" y="0"/>
    </p:cViewPr>
  </p:notesTextViewPr>
  <p:sorterViewPr>
    <p:cViewPr>
      <p:scale>
        <a:sx n="200" d="100"/>
        <a:sy n="200" d="100"/>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61"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B04B0E-D921-4627-A53B-8FB812EE8EB2}"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fr-FR"/>
        </a:p>
      </dgm:t>
    </dgm:pt>
    <dgm:pt modelId="{FD65A8E0-B93D-4946-B4D2-E798D158A416}">
      <dgm:prSet phldrT="[Text]"/>
      <dgm:spPr/>
      <dgm:t>
        <a:bodyPr/>
        <a:lstStyle/>
        <a:p>
          <a:r>
            <a:rPr lang="fr-FR" dirty="0"/>
            <a:t>EKS </a:t>
          </a:r>
          <a:r>
            <a:rPr lang="fr-FR" dirty="0" err="1"/>
            <a:t>Fargate</a:t>
          </a:r>
          <a:endParaRPr lang="fr-FR" dirty="0"/>
        </a:p>
      </dgm:t>
    </dgm:pt>
    <dgm:pt modelId="{10241AFC-22B2-4155-9095-1854A83FA3C4}" type="parTrans" cxnId="{60501386-2C70-48B9-9597-15B0FEB4634B}">
      <dgm:prSet/>
      <dgm:spPr/>
      <dgm:t>
        <a:bodyPr/>
        <a:lstStyle/>
        <a:p>
          <a:endParaRPr lang="fr-FR"/>
        </a:p>
      </dgm:t>
    </dgm:pt>
    <dgm:pt modelId="{B2CEA572-C4F7-4A2C-828A-EB0BF4A6D69D}" type="sibTrans" cxnId="{60501386-2C70-48B9-9597-15B0FEB4634B}">
      <dgm:prSet/>
      <dgm:spPr/>
      <dgm:t>
        <a:bodyPr/>
        <a:lstStyle/>
        <a:p>
          <a:endParaRPr lang="fr-FR"/>
        </a:p>
      </dgm:t>
    </dgm:pt>
    <dgm:pt modelId="{DA2EAA17-EACE-4AC6-BB78-EC5A4FCAF8FA}">
      <dgm:prSet phldrT="[Text]" custT="1"/>
      <dgm:spPr/>
      <dgm:t>
        <a:bodyPr/>
        <a:lstStyle/>
        <a:p>
          <a:r>
            <a:rPr lang="en-US" sz="1400" b="0" i="0" dirty="0"/>
            <a:t>This model has been designed to give the possibility to concentrate only on workload, pods configurations, and application logic, without worrying about the infrastructure management, availability, fault tolerance, scaling, and patching of host machines. Therefore the , control pane and worker nodes are managed by AWS. </a:t>
          </a:r>
          <a:endParaRPr lang="fr-FR" sz="1400" dirty="0"/>
        </a:p>
      </dgm:t>
    </dgm:pt>
    <dgm:pt modelId="{2BDECB45-1252-40F4-9AC1-155C9159E185}" type="parTrans" cxnId="{356FD51C-2A64-4A0C-B2B5-74877270F8A5}">
      <dgm:prSet/>
      <dgm:spPr/>
      <dgm:t>
        <a:bodyPr/>
        <a:lstStyle/>
        <a:p>
          <a:endParaRPr lang="fr-FR"/>
        </a:p>
      </dgm:t>
    </dgm:pt>
    <dgm:pt modelId="{5A7919D0-4AA5-4DB5-8073-EFC219A5127A}" type="sibTrans" cxnId="{356FD51C-2A64-4A0C-B2B5-74877270F8A5}">
      <dgm:prSet/>
      <dgm:spPr/>
      <dgm:t>
        <a:bodyPr/>
        <a:lstStyle/>
        <a:p>
          <a:endParaRPr lang="fr-FR"/>
        </a:p>
      </dgm:t>
    </dgm:pt>
    <dgm:pt modelId="{C57202F9-2C10-45E0-8D77-0C2C077E7D4F}">
      <dgm:prSet phldrT="[Text]" custT="1"/>
      <dgm:spPr/>
      <dgm:t>
        <a:bodyPr/>
        <a:lstStyle/>
        <a:p>
          <a:r>
            <a:rPr lang="en-US" sz="1400" b="1" i="0" dirty="0"/>
            <a:t>Scalability </a:t>
          </a:r>
          <a:r>
            <a:rPr lang="en-US" sz="1400" b="0" i="0" dirty="0"/>
            <a:t>AWS is responsible for managing the scaling of the worker nodes in the cluster, so you don’t need to worry about scalability</a:t>
          </a:r>
          <a:endParaRPr lang="fr-FR" sz="1400" dirty="0"/>
        </a:p>
      </dgm:t>
    </dgm:pt>
    <dgm:pt modelId="{B9C97E8E-D5FE-4AD9-A7B5-322E55F81E13}" type="parTrans" cxnId="{90EDFC71-D761-4833-A2E2-EADE9190E56F}">
      <dgm:prSet/>
      <dgm:spPr/>
      <dgm:t>
        <a:bodyPr/>
        <a:lstStyle/>
        <a:p>
          <a:endParaRPr lang="fr-FR"/>
        </a:p>
      </dgm:t>
    </dgm:pt>
    <dgm:pt modelId="{6C1C8317-66B0-4EE8-8491-7F4C13198421}" type="sibTrans" cxnId="{90EDFC71-D761-4833-A2E2-EADE9190E56F}">
      <dgm:prSet/>
      <dgm:spPr/>
      <dgm:t>
        <a:bodyPr/>
        <a:lstStyle/>
        <a:p>
          <a:endParaRPr lang="fr-FR"/>
        </a:p>
      </dgm:t>
    </dgm:pt>
    <dgm:pt modelId="{D38E6061-EF1D-4039-991D-26A5473088A7}">
      <dgm:prSet phldrT="[Text]" custT="1"/>
      <dgm:spPr/>
      <dgm:t>
        <a:bodyPr/>
        <a:lstStyle/>
        <a:p>
          <a:r>
            <a:rPr lang="fr-FR" sz="1100" dirty="0"/>
            <a:t> </a:t>
          </a:r>
          <a:r>
            <a:rPr lang="fr-FR" sz="1400" b="1" dirty="0"/>
            <a:t>Hardware </a:t>
          </a:r>
          <a:r>
            <a:rPr lang="en-US" sz="1400" b="0" i="0" dirty="0"/>
            <a:t>Each pod has dedicated resources and can be sized independently to maximize resource utilization</a:t>
          </a:r>
          <a:endParaRPr lang="fr-FR" sz="1100" b="1" dirty="0"/>
        </a:p>
      </dgm:t>
    </dgm:pt>
    <dgm:pt modelId="{A38A2DA8-4CBF-4921-83E2-B084D8AF7D70}" type="parTrans" cxnId="{D93E8847-0FD4-4919-A231-516EBD655BE3}">
      <dgm:prSet/>
      <dgm:spPr/>
      <dgm:t>
        <a:bodyPr/>
        <a:lstStyle/>
        <a:p>
          <a:endParaRPr lang="fr-FR"/>
        </a:p>
      </dgm:t>
    </dgm:pt>
    <dgm:pt modelId="{A4DF0D53-F475-456A-B1CF-941D4E3D723C}" type="sibTrans" cxnId="{D93E8847-0FD4-4919-A231-516EBD655BE3}">
      <dgm:prSet/>
      <dgm:spPr/>
      <dgm:t>
        <a:bodyPr/>
        <a:lstStyle/>
        <a:p>
          <a:endParaRPr lang="fr-FR"/>
        </a:p>
      </dgm:t>
    </dgm:pt>
    <dgm:pt modelId="{7B59B506-7592-400B-8079-B7246B127A72}">
      <dgm:prSet phldrT="[Text]"/>
      <dgm:spPr/>
      <dgm:t>
        <a:bodyPr/>
        <a:lstStyle/>
        <a:p>
          <a:r>
            <a:rPr lang="fr-FR" dirty="0" err="1"/>
            <a:t>Managed</a:t>
          </a:r>
          <a:r>
            <a:rPr lang="fr-FR" dirty="0"/>
            <a:t> </a:t>
          </a:r>
          <a:r>
            <a:rPr lang="fr-FR" dirty="0" err="1"/>
            <a:t>node</a:t>
          </a:r>
          <a:endParaRPr lang="fr-FR" dirty="0"/>
        </a:p>
      </dgm:t>
    </dgm:pt>
    <dgm:pt modelId="{9E82966F-4F88-4E6B-9EEB-41630C1D84AF}" type="parTrans" cxnId="{D83B2B7D-5389-4623-A0BD-D338365ACB97}">
      <dgm:prSet/>
      <dgm:spPr/>
      <dgm:t>
        <a:bodyPr/>
        <a:lstStyle/>
        <a:p>
          <a:endParaRPr lang="fr-FR"/>
        </a:p>
      </dgm:t>
    </dgm:pt>
    <dgm:pt modelId="{43113CEF-C73A-4540-8228-D9AA81AEADB1}" type="sibTrans" cxnId="{D83B2B7D-5389-4623-A0BD-D338365ACB97}">
      <dgm:prSet/>
      <dgm:spPr/>
      <dgm:t>
        <a:bodyPr/>
        <a:lstStyle/>
        <a:p>
          <a:endParaRPr lang="fr-FR"/>
        </a:p>
      </dgm:t>
    </dgm:pt>
    <dgm:pt modelId="{CA0FDEA1-035C-4F37-8044-312FB794FED8}">
      <dgm:prSet phldrT="[Text]" custT="1"/>
      <dgm:spPr/>
      <dgm:t>
        <a:bodyPr/>
        <a:lstStyle/>
        <a:p>
          <a:r>
            <a:rPr lang="en-US" sz="1400" b="0" i="0" dirty="0"/>
            <a:t>This model gives developers the freedom to manage not only the workload, but also the worker nodes. Worker nodes consist of a group of EC2 instances. However, the control pane is always managed by AWS</a:t>
          </a:r>
          <a:endParaRPr lang="fr-FR" sz="1400" dirty="0"/>
        </a:p>
      </dgm:t>
    </dgm:pt>
    <dgm:pt modelId="{C434E76E-78FE-4DE6-91B9-1F6DD792E1D0}" type="parTrans" cxnId="{7C06F9CA-4AFE-44CC-8D79-293249D0C225}">
      <dgm:prSet/>
      <dgm:spPr/>
      <dgm:t>
        <a:bodyPr/>
        <a:lstStyle/>
        <a:p>
          <a:endParaRPr lang="fr-FR"/>
        </a:p>
      </dgm:t>
    </dgm:pt>
    <dgm:pt modelId="{866A8C05-6F98-4065-8403-DAC95AEEBDE4}" type="sibTrans" cxnId="{7C06F9CA-4AFE-44CC-8D79-293249D0C225}">
      <dgm:prSet/>
      <dgm:spPr/>
      <dgm:t>
        <a:bodyPr/>
        <a:lstStyle/>
        <a:p>
          <a:endParaRPr lang="fr-FR"/>
        </a:p>
      </dgm:t>
    </dgm:pt>
    <dgm:pt modelId="{9A94BC14-F718-45AA-96B5-F7FD39CB8DA0}">
      <dgm:prSet phldrT="[Text]" custT="1"/>
      <dgm:spPr/>
      <dgm:t>
        <a:bodyPr/>
        <a:lstStyle/>
        <a:p>
          <a:r>
            <a:rPr lang="en-US" sz="1400" b="1" i="0" dirty="0"/>
            <a:t>Scalability</a:t>
          </a:r>
          <a:r>
            <a:rPr lang="en-US" sz="1400" b="0" i="0" dirty="0"/>
            <a:t> The customer is responsible for managing the scalability of the worker nodes</a:t>
          </a:r>
          <a:endParaRPr lang="fr-FR" sz="1400" dirty="0"/>
        </a:p>
      </dgm:t>
    </dgm:pt>
    <dgm:pt modelId="{358F8808-2DBE-4114-8B56-4E737527AEA9}" type="parTrans" cxnId="{BDBE83A3-91F3-47F0-8A7C-79405BBEC093}">
      <dgm:prSet/>
      <dgm:spPr/>
      <dgm:t>
        <a:bodyPr/>
        <a:lstStyle/>
        <a:p>
          <a:endParaRPr lang="fr-FR"/>
        </a:p>
      </dgm:t>
    </dgm:pt>
    <dgm:pt modelId="{EAE5A3AA-91F2-422E-B867-00FD16733572}" type="sibTrans" cxnId="{BDBE83A3-91F3-47F0-8A7C-79405BBEC093}">
      <dgm:prSet/>
      <dgm:spPr/>
      <dgm:t>
        <a:bodyPr/>
        <a:lstStyle/>
        <a:p>
          <a:endParaRPr lang="fr-FR"/>
        </a:p>
      </dgm:t>
    </dgm:pt>
    <dgm:pt modelId="{E13749E0-6C0A-4436-9F2C-A157D1199834}">
      <dgm:prSet phldrT="[Text]" custT="1"/>
      <dgm:spPr/>
      <dgm:t>
        <a:bodyPr/>
        <a:lstStyle/>
        <a:p>
          <a:r>
            <a:rPr lang="fr-FR" sz="1400" b="1" dirty="0"/>
            <a:t>Hardware </a:t>
          </a:r>
          <a:r>
            <a:rPr lang="fr-FR" sz="1400" b="0" dirty="0"/>
            <a:t> </a:t>
          </a:r>
          <a:r>
            <a:rPr lang="en-US" sz="1400" b="0" i="0" dirty="0"/>
            <a:t>Pods share CPU, memory, storage, and network resources with other pods</a:t>
          </a:r>
          <a:endParaRPr lang="fr-FR" sz="1400" b="1" dirty="0"/>
        </a:p>
      </dgm:t>
    </dgm:pt>
    <dgm:pt modelId="{F0BC7D50-962C-4FB3-9A3E-9DCBA7EB3FF1}" type="parTrans" cxnId="{E2CA9019-4E02-4049-84E5-CBE95AD69464}">
      <dgm:prSet/>
      <dgm:spPr/>
      <dgm:t>
        <a:bodyPr/>
        <a:lstStyle/>
        <a:p>
          <a:endParaRPr lang="fr-FR"/>
        </a:p>
      </dgm:t>
    </dgm:pt>
    <dgm:pt modelId="{6E7FF225-2D5F-4819-B48F-0C152D7FA77F}" type="sibTrans" cxnId="{E2CA9019-4E02-4049-84E5-CBE95AD69464}">
      <dgm:prSet/>
      <dgm:spPr/>
      <dgm:t>
        <a:bodyPr/>
        <a:lstStyle/>
        <a:p>
          <a:endParaRPr lang="fr-FR"/>
        </a:p>
      </dgm:t>
    </dgm:pt>
    <dgm:pt modelId="{35ABE2E4-88D2-4E34-91A1-86BA89A812C8}">
      <dgm:prSet phldrT="[Text]"/>
      <dgm:spPr/>
      <dgm:t>
        <a:bodyPr/>
        <a:lstStyle/>
        <a:p>
          <a:r>
            <a:rPr lang="fr-FR" sz="1400" b="1" dirty="0" err="1"/>
            <a:t>Cost</a:t>
          </a:r>
          <a:r>
            <a:rPr lang="fr-FR" sz="1400" b="1" dirty="0"/>
            <a:t> -  </a:t>
          </a:r>
          <a:r>
            <a:rPr lang="en-US" sz="1400" b="1" dirty="0" err="1"/>
            <a:t>Fargate</a:t>
          </a:r>
          <a:r>
            <a:rPr lang="en-US" sz="1400" b="1" dirty="0"/>
            <a:t> Case</a:t>
          </a:r>
          <a:r>
            <a:rPr lang="en-US" sz="1400" b="0" dirty="0"/>
            <a:t>: 15 pods, using 2vCPU, 16 GB memory each (3 hours a day and 24 hours) </a:t>
          </a:r>
          <a:endParaRPr lang="fr-FR" sz="1100" b="0" dirty="0"/>
        </a:p>
      </dgm:t>
    </dgm:pt>
    <dgm:pt modelId="{75E10824-7DB4-4470-9D8B-A0BAF388568A}" type="parTrans" cxnId="{803715E7-BF5F-4FD6-BEA6-EBABD87F4947}">
      <dgm:prSet/>
      <dgm:spPr/>
      <dgm:t>
        <a:bodyPr/>
        <a:lstStyle/>
        <a:p>
          <a:endParaRPr lang="fr-FR"/>
        </a:p>
      </dgm:t>
    </dgm:pt>
    <dgm:pt modelId="{EBB4DD13-DD64-4BC4-8869-B516BBD05F96}" type="sibTrans" cxnId="{803715E7-BF5F-4FD6-BEA6-EBABD87F4947}">
      <dgm:prSet/>
      <dgm:spPr/>
      <dgm:t>
        <a:bodyPr/>
        <a:lstStyle/>
        <a:p>
          <a:endParaRPr lang="fr-FR"/>
        </a:p>
      </dgm:t>
    </dgm:pt>
    <dgm:pt modelId="{4DA6BA31-2CAC-4525-974C-27E856EABAB6}">
      <dgm:prSet/>
      <dgm:spPr/>
      <dgm:t>
        <a:bodyPr/>
        <a:lstStyle/>
        <a:p>
          <a:endParaRPr lang="fr-FR" sz="1400" b="1" dirty="0"/>
        </a:p>
      </dgm:t>
    </dgm:pt>
    <dgm:pt modelId="{FA8A8FDB-E31D-4B8D-812E-A1CC14818F0E}" type="parTrans" cxnId="{EBA5038E-8F5E-49DB-B881-8442B6435CDB}">
      <dgm:prSet/>
      <dgm:spPr/>
      <dgm:t>
        <a:bodyPr/>
        <a:lstStyle/>
        <a:p>
          <a:endParaRPr lang="fr-FR"/>
        </a:p>
      </dgm:t>
    </dgm:pt>
    <dgm:pt modelId="{70F346F1-308B-400F-954C-DE8ACCA542A1}" type="sibTrans" cxnId="{EBA5038E-8F5E-49DB-B881-8442B6435CDB}">
      <dgm:prSet/>
      <dgm:spPr/>
      <dgm:t>
        <a:bodyPr/>
        <a:lstStyle/>
        <a:p>
          <a:endParaRPr lang="fr-FR"/>
        </a:p>
      </dgm:t>
    </dgm:pt>
    <dgm:pt modelId="{A05FB6DC-1285-4D7A-B94B-ED0C100E556D}">
      <dgm:prSet phldrT="[Text]" custT="1"/>
      <dgm:spPr/>
      <dgm:t>
        <a:bodyPr/>
        <a:lstStyle/>
        <a:p>
          <a:r>
            <a:rPr lang="en-US" sz="1400" b="1" dirty="0"/>
            <a:t>Cost -  Managed Node Case: </a:t>
          </a:r>
          <a:r>
            <a:rPr lang="en-US" sz="1400" b="0" dirty="0"/>
            <a:t>15 nodes, using 2vCPU, 16 GB memory each (3 hours a day and 24 hours)</a:t>
          </a:r>
          <a:endParaRPr lang="fr-FR" sz="1400" b="0" dirty="0"/>
        </a:p>
      </dgm:t>
    </dgm:pt>
    <dgm:pt modelId="{F982B57A-3AC0-40F4-8836-EF9E5420508D}" type="parTrans" cxnId="{C20E8763-EA4D-4BDE-AAF8-9D82E8901B86}">
      <dgm:prSet/>
      <dgm:spPr/>
      <dgm:t>
        <a:bodyPr/>
        <a:lstStyle/>
        <a:p>
          <a:endParaRPr lang="fr-FR"/>
        </a:p>
      </dgm:t>
    </dgm:pt>
    <dgm:pt modelId="{561B8498-D13A-4800-AFFB-736A61D03B75}" type="sibTrans" cxnId="{C20E8763-EA4D-4BDE-AAF8-9D82E8901B86}">
      <dgm:prSet/>
      <dgm:spPr/>
      <dgm:t>
        <a:bodyPr/>
        <a:lstStyle/>
        <a:p>
          <a:endParaRPr lang="fr-FR"/>
        </a:p>
      </dgm:t>
    </dgm:pt>
    <dgm:pt modelId="{DD8EC55F-C750-4A42-B6DC-61A3C6FE5612}">
      <dgm:prSet custT="1"/>
      <dgm:spPr/>
      <dgm:t>
        <a:bodyPr/>
        <a:lstStyle/>
        <a:p>
          <a:r>
            <a:rPr lang="en-US" sz="1400" b="0" dirty="0"/>
            <a:t>	($0.0111/hour x 3 hours x 30 days) x 15 = $14.9/months</a:t>
          </a:r>
          <a:endParaRPr lang="fr-FR" sz="1400" b="0" dirty="0"/>
        </a:p>
      </dgm:t>
    </dgm:pt>
    <dgm:pt modelId="{B75E7DC7-B563-4C50-A058-778C9ECA7E4E}" type="parTrans" cxnId="{167286F4-B804-47E8-A2AD-A6AAB7D06F54}">
      <dgm:prSet/>
      <dgm:spPr/>
      <dgm:t>
        <a:bodyPr/>
        <a:lstStyle/>
        <a:p>
          <a:endParaRPr lang="fr-FR"/>
        </a:p>
      </dgm:t>
    </dgm:pt>
    <dgm:pt modelId="{893F3241-0E99-426B-A2EF-B4AA1CC4562F}" type="sibTrans" cxnId="{167286F4-B804-47E8-A2AD-A6AAB7D06F54}">
      <dgm:prSet/>
      <dgm:spPr/>
      <dgm:t>
        <a:bodyPr/>
        <a:lstStyle/>
        <a:p>
          <a:endParaRPr lang="fr-FR"/>
        </a:p>
      </dgm:t>
    </dgm:pt>
    <dgm:pt modelId="{C3B44D5C-D571-484A-8D03-2A87251FEF71}">
      <dgm:prSet custT="1"/>
      <dgm:spPr/>
      <dgm:t>
        <a:bodyPr/>
        <a:lstStyle/>
        <a:p>
          <a:r>
            <a:rPr lang="en-US" sz="1400" b="0" dirty="0"/>
            <a:t>	($0.0111/hour x 24 hours x 30 days) x 15 = $119.88//months</a:t>
          </a:r>
          <a:endParaRPr lang="fr-FR" sz="1400" b="0" dirty="0"/>
        </a:p>
      </dgm:t>
    </dgm:pt>
    <dgm:pt modelId="{75A0DEED-8BC6-47FB-9DF1-8570AF9AD348}" type="parTrans" cxnId="{07F2D980-A528-4F4E-A926-30DAC68E0402}">
      <dgm:prSet/>
      <dgm:spPr/>
      <dgm:t>
        <a:bodyPr/>
        <a:lstStyle/>
        <a:p>
          <a:endParaRPr lang="fr-FR"/>
        </a:p>
      </dgm:t>
    </dgm:pt>
    <dgm:pt modelId="{24573143-F18A-4D9C-9DE7-E3B907694439}" type="sibTrans" cxnId="{07F2D980-A528-4F4E-A926-30DAC68E0402}">
      <dgm:prSet/>
      <dgm:spPr/>
      <dgm:t>
        <a:bodyPr/>
        <a:lstStyle/>
        <a:p>
          <a:endParaRPr lang="fr-FR"/>
        </a:p>
      </dgm:t>
    </dgm:pt>
    <dgm:pt modelId="{870985E6-B959-4F68-8CF6-9CDD29A04CF4}">
      <dgm:prSet custT="1"/>
      <dgm:spPr/>
      <dgm:t>
        <a:bodyPr/>
        <a:lstStyle/>
        <a:p>
          <a:endParaRPr lang="fr-FR" sz="1400" b="1" dirty="0"/>
        </a:p>
      </dgm:t>
    </dgm:pt>
    <dgm:pt modelId="{B1FF6DE5-38FA-4AC9-A77E-C132EF3E1CD6}" type="parTrans" cxnId="{75A564F8-7C3E-4DF2-A03A-99AF9086DF92}">
      <dgm:prSet/>
      <dgm:spPr/>
      <dgm:t>
        <a:bodyPr/>
        <a:lstStyle/>
        <a:p>
          <a:endParaRPr lang="fr-FR"/>
        </a:p>
      </dgm:t>
    </dgm:pt>
    <dgm:pt modelId="{E0234B25-B1DB-4094-B15B-51B8FF4AD20B}" type="sibTrans" cxnId="{75A564F8-7C3E-4DF2-A03A-99AF9086DF92}">
      <dgm:prSet/>
      <dgm:spPr/>
      <dgm:t>
        <a:bodyPr/>
        <a:lstStyle/>
        <a:p>
          <a:endParaRPr lang="fr-FR"/>
        </a:p>
      </dgm:t>
    </dgm:pt>
    <dgm:pt modelId="{7CD3EF87-23B6-4DC7-9077-69D6DBAE0E24}">
      <dgm:prSet phldrT="[Text]" custT="1"/>
      <dgm:spPr/>
      <dgm:t>
        <a:bodyPr/>
        <a:lstStyle/>
        <a:p>
          <a:r>
            <a:rPr lang="en-US" sz="1400" b="0" dirty="0"/>
            <a:t>	Managed Node EC2 Cost (15 nodes m5.large)</a:t>
          </a:r>
          <a:endParaRPr lang="fr-FR" sz="1400" b="1" dirty="0"/>
        </a:p>
      </dgm:t>
    </dgm:pt>
    <dgm:pt modelId="{DB059490-CBE8-4766-A55E-DF0C7B74B734}" type="parTrans" cxnId="{5C4EF02D-0608-470C-9C19-3DAFB8DD7786}">
      <dgm:prSet/>
      <dgm:spPr/>
      <dgm:t>
        <a:bodyPr/>
        <a:lstStyle/>
        <a:p>
          <a:endParaRPr lang="fr-FR"/>
        </a:p>
      </dgm:t>
    </dgm:pt>
    <dgm:pt modelId="{1ADA43D8-7049-4C03-BE8F-B48AD22A1E9A}" type="sibTrans" cxnId="{5C4EF02D-0608-470C-9C19-3DAFB8DD7786}">
      <dgm:prSet/>
      <dgm:spPr/>
      <dgm:t>
        <a:bodyPr/>
        <a:lstStyle/>
        <a:p>
          <a:endParaRPr lang="fr-FR"/>
        </a:p>
      </dgm:t>
    </dgm:pt>
    <dgm:pt modelId="{2DAA4140-798B-41FC-9F23-3D8D1D2D82B3}">
      <dgm:prSet/>
      <dgm:spPr/>
      <dgm:t>
        <a:bodyPr/>
        <a:lstStyle/>
        <a:p>
          <a:r>
            <a:rPr lang="fr-FR" sz="1400" b="0" dirty="0"/>
            <a:t>Monthly CPU charges Fargate</a:t>
          </a:r>
        </a:p>
      </dgm:t>
    </dgm:pt>
    <dgm:pt modelId="{328B83D1-6ECE-4A78-A7B2-05317415E0E3}" type="parTrans" cxnId="{03AD9764-90AF-45DE-9BD1-7C6B578AF50C}">
      <dgm:prSet/>
      <dgm:spPr/>
      <dgm:t>
        <a:bodyPr/>
        <a:lstStyle/>
        <a:p>
          <a:endParaRPr lang="fr-FR"/>
        </a:p>
      </dgm:t>
    </dgm:pt>
    <dgm:pt modelId="{41A97EBA-2301-43BC-859B-62DA143FB042}" type="sibTrans" cxnId="{03AD9764-90AF-45DE-9BD1-7C6B578AF50C}">
      <dgm:prSet/>
      <dgm:spPr/>
      <dgm:t>
        <a:bodyPr/>
        <a:lstStyle/>
        <a:p>
          <a:endParaRPr lang="fr-FR"/>
        </a:p>
      </dgm:t>
    </dgm:pt>
    <dgm:pt modelId="{0BA21DD1-BC8F-4322-9531-FC49979E20E3}">
      <dgm:prSet/>
      <dgm:spPr/>
      <dgm:t>
        <a:bodyPr/>
        <a:lstStyle/>
        <a:p>
          <a:r>
            <a:rPr lang="en-US" sz="1400" b="0" dirty="0"/>
            <a:t>Total vCPU charges = # of Pods x # vCPUs x price per CPU-second x CPU duration per day (seconds) x # of day</a:t>
          </a:r>
          <a:endParaRPr lang="fr-FR" sz="1400" b="0" dirty="0"/>
        </a:p>
      </dgm:t>
    </dgm:pt>
    <dgm:pt modelId="{8C2BCC0F-2780-44CE-B92B-18F8D839092F}" type="parTrans" cxnId="{BC92E4D2-2B66-404C-A5C8-263712B90B4F}">
      <dgm:prSet/>
      <dgm:spPr/>
      <dgm:t>
        <a:bodyPr/>
        <a:lstStyle/>
        <a:p>
          <a:endParaRPr lang="fr-FR"/>
        </a:p>
      </dgm:t>
    </dgm:pt>
    <dgm:pt modelId="{34F51AC4-FA25-4869-A09D-C58C144A51D3}" type="sibTrans" cxnId="{BC92E4D2-2B66-404C-A5C8-263712B90B4F}">
      <dgm:prSet/>
      <dgm:spPr/>
      <dgm:t>
        <a:bodyPr/>
        <a:lstStyle/>
        <a:p>
          <a:endParaRPr lang="fr-FR"/>
        </a:p>
      </dgm:t>
    </dgm:pt>
    <dgm:pt modelId="{DE5213F6-FA24-4202-94BB-E484A88A8200}">
      <dgm:prSet/>
      <dgm:spPr/>
      <dgm:t>
        <a:bodyPr/>
        <a:lstStyle/>
        <a:p>
          <a:r>
            <a:rPr lang="en-US" sz="1400" b="0" dirty="0"/>
            <a:t>15 pods x (2vCPU x $0.04048/(60x60) seconds) x 10800 seconds x 30 days = $109.29 /Month</a:t>
          </a:r>
          <a:endParaRPr lang="fr-FR" sz="1400" b="0" dirty="0"/>
        </a:p>
      </dgm:t>
    </dgm:pt>
    <dgm:pt modelId="{F7D17776-5007-4910-969C-D9632471774B}" type="parTrans" cxnId="{DB83B909-510E-430B-8FFC-0801A1C9B624}">
      <dgm:prSet/>
      <dgm:spPr/>
      <dgm:t>
        <a:bodyPr/>
        <a:lstStyle/>
        <a:p>
          <a:endParaRPr lang="fr-FR"/>
        </a:p>
      </dgm:t>
    </dgm:pt>
    <dgm:pt modelId="{533F6446-F168-4077-9BA5-736A24123C80}" type="sibTrans" cxnId="{DB83B909-510E-430B-8FFC-0801A1C9B624}">
      <dgm:prSet/>
      <dgm:spPr/>
      <dgm:t>
        <a:bodyPr/>
        <a:lstStyle/>
        <a:p>
          <a:endParaRPr lang="fr-FR"/>
        </a:p>
      </dgm:t>
    </dgm:pt>
    <dgm:pt modelId="{3B8B36C0-C89D-42B7-BFDB-001F3DCAF2EA}">
      <dgm:prSet/>
      <dgm:spPr/>
      <dgm:t>
        <a:bodyPr/>
        <a:lstStyle/>
        <a:p>
          <a:r>
            <a:rPr lang="en-US" sz="1400" b="0" dirty="0"/>
            <a:t>15 pods x (2vCPU x 0.000011244) x 43200 seconds x 30 days = $437.16 /Month</a:t>
          </a:r>
          <a:endParaRPr lang="fr-FR" sz="1400" b="0" dirty="0"/>
        </a:p>
      </dgm:t>
    </dgm:pt>
    <dgm:pt modelId="{8B9F97D6-A8F2-4EF7-B29F-34AB220AE165}" type="parTrans" cxnId="{4C8E8A86-F5AB-4B68-A533-8D592DE6817C}">
      <dgm:prSet/>
      <dgm:spPr/>
      <dgm:t>
        <a:bodyPr/>
        <a:lstStyle/>
        <a:p>
          <a:endParaRPr lang="fr-FR"/>
        </a:p>
      </dgm:t>
    </dgm:pt>
    <dgm:pt modelId="{1212C5A0-1321-4BEA-B763-2EB985B6D5A8}" type="sibTrans" cxnId="{4C8E8A86-F5AB-4B68-A533-8D592DE6817C}">
      <dgm:prSet/>
      <dgm:spPr/>
      <dgm:t>
        <a:bodyPr/>
        <a:lstStyle/>
        <a:p>
          <a:endParaRPr lang="fr-FR"/>
        </a:p>
      </dgm:t>
    </dgm:pt>
    <dgm:pt modelId="{AB32B770-FB77-4062-A3B8-5F25DC3E32C0}" type="pres">
      <dgm:prSet presAssocID="{6DB04B0E-D921-4627-A53B-8FB812EE8EB2}" presName="Name0" presStyleCnt="0">
        <dgm:presLayoutVars>
          <dgm:chMax/>
          <dgm:chPref val="3"/>
          <dgm:dir/>
          <dgm:animOne val="branch"/>
          <dgm:animLvl val="lvl"/>
        </dgm:presLayoutVars>
      </dgm:prSet>
      <dgm:spPr/>
    </dgm:pt>
    <dgm:pt modelId="{68F71C7C-DDB8-4BC2-AD9F-4C8309078FE0}" type="pres">
      <dgm:prSet presAssocID="{FD65A8E0-B93D-4946-B4D2-E798D158A416}" presName="composite" presStyleCnt="0"/>
      <dgm:spPr/>
    </dgm:pt>
    <dgm:pt modelId="{84B4922E-7DA9-44F5-9093-19FAECEA8B15}" type="pres">
      <dgm:prSet presAssocID="{FD65A8E0-B93D-4946-B4D2-E798D158A416}" presName="FirstChild" presStyleLbl="revTx" presStyleIdx="0" presStyleCnt="4">
        <dgm:presLayoutVars>
          <dgm:chMax val="0"/>
          <dgm:chPref val="0"/>
          <dgm:bulletEnabled val="1"/>
        </dgm:presLayoutVars>
      </dgm:prSet>
      <dgm:spPr/>
    </dgm:pt>
    <dgm:pt modelId="{D0744B18-5A01-4D48-A20F-29396CB977FE}" type="pres">
      <dgm:prSet presAssocID="{FD65A8E0-B93D-4946-B4D2-E798D158A416}" presName="Parent" presStyleLbl="alignNode1" presStyleIdx="0" presStyleCnt="2">
        <dgm:presLayoutVars>
          <dgm:chMax val="3"/>
          <dgm:chPref val="3"/>
          <dgm:bulletEnabled val="1"/>
        </dgm:presLayoutVars>
      </dgm:prSet>
      <dgm:spPr/>
    </dgm:pt>
    <dgm:pt modelId="{E15EB956-5644-4CD5-B7BB-001F1E30D869}" type="pres">
      <dgm:prSet presAssocID="{FD65A8E0-B93D-4946-B4D2-E798D158A416}" presName="Accent" presStyleLbl="parChTrans1D1" presStyleIdx="0" presStyleCnt="2"/>
      <dgm:spPr/>
    </dgm:pt>
    <dgm:pt modelId="{5E1A1852-B99E-4503-8D0A-8FFF60689687}" type="pres">
      <dgm:prSet presAssocID="{FD65A8E0-B93D-4946-B4D2-E798D158A416}" presName="Child" presStyleLbl="revTx" presStyleIdx="1" presStyleCnt="4">
        <dgm:presLayoutVars>
          <dgm:chMax val="0"/>
          <dgm:chPref val="0"/>
          <dgm:bulletEnabled val="1"/>
        </dgm:presLayoutVars>
      </dgm:prSet>
      <dgm:spPr/>
    </dgm:pt>
    <dgm:pt modelId="{A33685FE-F2F4-4F41-B0AC-81FB4340791C}" type="pres">
      <dgm:prSet presAssocID="{B2CEA572-C4F7-4A2C-828A-EB0BF4A6D69D}" presName="sibTrans" presStyleCnt="0"/>
      <dgm:spPr/>
    </dgm:pt>
    <dgm:pt modelId="{AC476956-0BED-4607-9C0D-82178F6BC34B}" type="pres">
      <dgm:prSet presAssocID="{7B59B506-7592-400B-8079-B7246B127A72}" presName="composite" presStyleCnt="0"/>
      <dgm:spPr/>
    </dgm:pt>
    <dgm:pt modelId="{083A8542-855C-46CE-900F-753DDC707614}" type="pres">
      <dgm:prSet presAssocID="{7B59B506-7592-400B-8079-B7246B127A72}" presName="FirstChild" presStyleLbl="revTx" presStyleIdx="2" presStyleCnt="4">
        <dgm:presLayoutVars>
          <dgm:chMax val="0"/>
          <dgm:chPref val="0"/>
          <dgm:bulletEnabled val="1"/>
        </dgm:presLayoutVars>
      </dgm:prSet>
      <dgm:spPr/>
    </dgm:pt>
    <dgm:pt modelId="{7B4CFB1E-EFAA-49FF-92F5-C9F9A1A43B16}" type="pres">
      <dgm:prSet presAssocID="{7B59B506-7592-400B-8079-B7246B127A72}" presName="Parent" presStyleLbl="alignNode1" presStyleIdx="1" presStyleCnt="2">
        <dgm:presLayoutVars>
          <dgm:chMax val="3"/>
          <dgm:chPref val="3"/>
          <dgm:bulletEnabled val="1"/>
        </dgm:presLayoutVars>
      </dgm:prSet>
      <dgm:spPr/>
    </dgm:pt>
    <dgm:pt modelId="{9371BD59-E788-4FE7-8BF5-19E969F2C64E}" type="pres">
      <dgm:prSet presAssocID="{7B59B506-7592-400B-8079-B7246B127A72}" presName="Accent" presStyleLbl="parChTrans1D1" presStyleIdx="1" presStyleCnt="2"/>
      <dgm:spPr/>
    </dgm:pt>
    <dgm:pt modelId="{4D2CC084-A70C-409E-A927-C6E02AD12FD6}" type="pres">
      <dgm:prSet presAssocID="{7B59B506-7592-400B-8079-B7246B127A72}" presName="Child" presStyleLbl="revTx" presStyleIdx="3" presStyleCnt="4">
        <dgm:presLayoutVars>
          <dgm:chMax val="0"/>
          <dgm:chPref val="0"/>
          <dgm:bulletEnabled val="1"/>
        </dgm:presLayoutVars>
      </dgm:prSet>
      <dgm:spPr/>
    </dgm:pt>
  </dgm:ptLst>
  <dgm:cxnLst>
    <dgm:cxn modelId="{7C502703-BC9D-4F5C-B341-652524222399}" type="presOf" srcId="{6DB04B0E-D921-4627-A53B-8FB812EE8EB2}" destId="{AB32B770-FB77-4062-A3B8-5F25DC3E32C0}" srcOrd="0" destOrd="0" presId="urn:microsoft.com/office/officeart/2011/layout/TabList"/>
    <dgm:cxn modelId="{89E27603-DC35-4328-A38E-618A3EB77301}" type="presOf" srcId="{C57202F9-2C10-45E0-8D77-0C2C077E7D4F}" destId="{5E1A1852-B99E-4503-8D0A-8FFF60689687}" srcOrd="0" destOrd="0" presId="urn:microsoft.com/office/officeart/2011/layout/TabList"/>
    <dgm:cxn modelId="{DB83B909-510E-430B-8FFC-0801A1C9B624}" srcId="{0BA21DD1-BC8F-4322-9531-FC49979E20E3}" destId="{DE5213F6-FA24-4202-94BB-E484A88A8200}" srcOrd="0" destOrd="0" parTransId="{F7D17776-5007-4910-969C-D9632471774B}" sibTransId="{533F6446-F168-4077-9BA5-736A24123C80}"/>
    <dgm:cxn modelId="{48358411-7856-4FCB-843F-1DCBE0C84BF2}" type="presOf" srcId="{DD8EC55F-C750-4A42-B6DC-61A3C6FE5612}" destId="{4D2CC084-A70C-409E-A927-C6E02AD12FD6}" srcOrd="0" destOrd="4" presId="urn:microsoft.com/office/officeart/2011/layout/TabList"/>
    <dgm:cxn modelId="{9CF7E613-9FD2-40F2-8923-B95C5CB557A0}" type="presOf" srcId="{FD65A8E0-B93D-4946-B4D2-E798D158A416}" destId="{D0744B18-5A01-4D48-A20F-29396CB977FE}" srcOrd="0" destOrd="0" presId="urn:microsoft.com/office/officeart/2011/layout/TabList"/>
    <dgm:cxn modelId="{7115DA15-0222-44D2-A561-3429B359190B}" type="presOf" srcId="{7CD3EF87-23B6-4DC7-9077-69D6DBAE0E24}" destId="{4D2CC084-A70C-409E-A927-C6E02AD12FD6}" srcOrd="0" destOrd="3" presId="urn:microsoft.com/office/officeart/2011/layout/TabList"/>
    <dgm:cxn modelId="{E2CA9019-4E02-4049-84E5-CBE95AD69464}" srcId="{7B59B506-7592-400B-8079-B7246B127A72}" destId="{E13749E0-6C0A-4436-9F2C-A157D1199834}" srcOrd="2" destOrd="0" parTransId="{F0BC7D50-962C-4FB3-9A3E-9DCBA7EB3FF1}" sibTransId="{6E7FF225-2D5F-4819-B48F-0C152D7FA77F}"/>
    <dgm:cxn modelId="{356FD51C-2A64-4A0C-B2B5-74877270F8A5}" srcId="{FD65A8E0-B93D-4946-B4D2-E798D158A416}" destId="{DA2EAA17-EACE-4AC6-BB78-EC5A4FCAF8FA}" srcOrd="0" destOrd="0" parTransId="{2BDECB45-1252-40F4-9AC1-155C9159E185}" sibTransId="{5A7919D0-4AA5-4DB5-8073-EFC219A5127A}"/>
    <dgm:cxn modelId="{BF64391F-E0D5-4E2D-838F-1E20DED7A0A4}" type="presOf" srcId="{3B8B36C0-C89D-42B7-BFDB-001F3DCAF2EA}" destId="{5E1A1852-B99E-4503-8D0A-8FFF60689687}" srcOrd="0" destOrd="6" presId="urn:microsoft.com/office/officeart/2011/layout/TabList"/>
    <dgm:cxn modelId="{70B05926-5A10-43EE-ADBF-DBE0B0EC1245}" type="presOf" srcId="{A05FB6DC-1285-4D7A-B94B-ED0C100E556D}" destId="{4D2CC084-A70C-409E-A927-C6E02AD12FD6}" srcOrd="0" destOrd="2" presId="urn:microsoft.com/office/officeart/2011/layout/TabList"/>
    <dgm:cxn modelId="{3276E827-1F8C-403C-B16E-6F186540626A}" type="presOf" srcId="{DA2EAA17-EACE-4AC6-BB78-EC5A4FCAF8FA}" destId="{84B4922E-7DA9-44F5-9093-19FAECEA8B15}" srcOrd="0" destOrd="0" presId="urn:microsoft.com/office/officeart/2011/layout/TabList"/>
    <dgm:cxn modelId="{5C4EF02D-0608-470C-9C19-3DAFB8DD7786}" srcId="{A05FB6DC-1285-4D7A-B94B-ED0C100E556D}" destId="{7CD3EF87-23B6-4DC7-9077-69D6DBAE0E24}" srcOrd="0" destOrd="0" parTransId="{DB059490-CBE8-4766-A55E-DF0C7B74B734}" sibTransId="{1ADA43D8-7049-4C03-BE8F-B48AD22A1E9A}"/>
    <dgm:cxn modelId="{4A18152F-F048-4AF7-98FD-7E08003E79D8}" type="presOf" srcId="{C3B44D5C-D571-484A-8D03-2A87251FEF71}" destId="{4D2CC084-A70C-409E-A927-C6E02AD12FD6}" srcOrd="0" destOrd="5" presId="urn:microsoft.com/office/officeart/2011/layout/TabList"/>
    <dgm:cxn modelId="{8CE00E3C-054D-4269-9CE5-6425FB2B8008}" type="presOf" srcId="{9A94BC14-F718-45AA-96B5-F7FD39CB8DA0}" destId="{4D2CC084-A70C-409E-A927-C6E02AD12FD6}" srcOrd="0" destOrd="0" presId="urn:microsoft.com/office/officeart/2011/layout/TabList"/>
    <dgm:cxn modelId="{C20E8763-EA4D-4BDE-AAF8-9D82E8901B86}" srcId="{7B59B506-7592-400B-8079-B7246B127A72}" destId="{A05FB6DC-1285-4D7A-B94B-ED0C100E556D}" srcOrd="3" destOrd="0" parTransId="{F982B57A-3AC0-40F4-8836-EF9E5420508D}" sibTransId="{561B8498-D13A-4800-AFFB-736A61D03B75}"/>
    <dgm:cxn modelId="{03AD9764-90AF-45DE-9BD1-7C6B578AF50C}" srcId="{35ABE2E4-88D2-4E34-91A1-86BA89A812C8}" destId="{2DAA4140-798B-41FC-9F23-3D8D1D2D82B3}" srcOrd="0" destOrd="0" parTransId="{328B83D1-6ECE-4A78-A7B2-05317415E0E3}" sibTransId="{41A97EBA-2301-43BC-859B-62DA143FB042}"/>
    <dgm:cxn modelId="{E41C6F67-1771-491B-BE29-3696C9FBEED7}" type="presOf" srcId="{35ABE2E4-88D2-4E34-91A1-86BA89A812C8}" destId="{5E1A1852-B99E-4503-8D0A-8FFF60689687}" srcOrd="0" destOrd="2" presId="urn:microsoft.com/office/officeart/2011/layout/TabList"/>
    <dgm:cxn modelId="{D93E8847-0FD4-4919-A231-516EBD655BE3}" srcId="{FD65A8E0-B93D-4946-B4D2-E798D158A416}" destId="{D38E6061-EF1D-4039-991D-26A5473088A7}" srcOrd="2" destOrd="0" parTransId="{A38A2DA8-4CBF-4921-83E2-B084D8AF7D70}" sibTransId="{A4DF0D53-F475-456A-B1CF-941D4E3D723C}"/>
    <dgm:cxn modelId="{F6252151-C96D-46A8-8E56-A2947B09BC02}" type="presOf" srcId="{DE5213F6-FA24-4202-94BB-E484A88A8200}" destId="{5E1A1852-B99E-4503-8D0A-8FFF60689687}" srcOrd="0" destOrd="5" presId="urn:microsoft.com/office/officeart/2011/layout/TabList"/>
    <dgm:cxn modelId="{90EDFC71-D761-4833-A2E2-EADE9190E56F}" srcId="{FD65A8E0-B93D-4946-B4D2-E798D158A416}" destId="{C57202F9-2C10-45E0-8D77-0C2C077E7D4F}" srcOrd="1" destOrd="0" parTransId="{B9C97E8E-D5FE-4AD9-A7B5-322E55F81E13}" sibTransId="{6C1C8317-66B0-4EE8-8491-7F4C13198421}"/>
    <dgm:cxn modelId="{FE054272-DEDC-484D-8C7E-D5677A0C592C}" type="presOf" srcId="{CA0FDEA1-035C-4F37-8044-312FB794FED8}" destId="{083A8542-855C-46CE-900F-753DDC707614}" srcOrd="0" destOrd="0" presId="urn:microsoft.com/office/officeart/2011/layout/TabList"/>
    <dgm:cxn modelId="{D68C3C56-22CC-429F-A831-64529F3C60B5}" type="presOf" srcId="{2DAA4140-798B-41FC-9F23-3D8D1D2D82B3}" destId="{5E1A1852-B99E-4503-8D0A-8FFF60689687}" srcOrd="0" destOrd="3" presId="urn:microsoft.com/office/officeart/2011/layout/TabList"/>
    <dgm:cxn modelId="{D83B2B7D-5389-4623-A0BD-D338365ACB97}" srcId="{6DB04B0E-D921-4627-A53B-8FB812EE8EB2}" destId="{7B59B506-7592-400B-8079-B7246B127A72}" srcOrd="1" destOrd="0" parTransId="{9E82966F-4F88-4E6B-9EEB-41630C1D84AF}" sibTransId="{43113CEF-C73A-4540-8228-D9AA81AEADB1}"/>
    <dgm:cxn modelId="{07F2D980-A528-4F4E-A926-30DAC68E0402}" srcId="{DD8EC55F-C750-4A42-B6DC-61A3C6FE5612}" destId="{C3B44D5C-D571-484A-8D03-2A87251FEF71}" srcOrd="0" destOrd="0" parTransId="{75A0DEED-8BC6-47FB-9DF1-8570AF9AD348}" sibTransId="{24573143-F18A-4D9C-9DE7-E3B907694439}"/>
    <dgm:cxn modelId="{60501386-2C70-48B9-9597-15B0FEB4634B}" srcId="{6DB04B0E-D921-4627-A53B-8FB812EE8EB2}" destId="{FD65A8E0-B93D-4946-B4D2-E798D158A416}" srcOrd="0" destOrd="0" parTransId="{10241AFC-22B2-4155-9095-1854A83FA3C4}" sibTransId="{B2CEA572-C4F7-4A2C-828A-EB0BF4A6D69D}"/>
    <dgm:cxn modelId="{4C8E8A86-F5AB-4B68-A533-8D592DE6817C}" srcId="{DE5213F6-FA24-4202-94BB-E484A88A8200}" destId="{3B8B36C0-C89D-42B7-BFDB-001F3DCAF2EA}" srcOrd="0" destOrd="0" parTransId="{8B9F97D6-A8F2-4EF7-B29F-34AB220AE165}" sibTransId="{1212C5A0-1321-4BEA-B763-2EB985B6D5A8}"/>
    <dgm:cxn modelId="{AC96938B-BDC1-4655-A809-3278CBB2B5FF}" type="presOf" srcId="{870985E6-B959-4F68-8CF6-9CDD29A04CF4}" destId="{4D2CC084-A70C-409E-A927-C6E02AD12FD6}" srcOrd="0" destOrd="6" presId="urn:microsoft.com/office/officeart/2011/layout/TabList"/>
    <dgm:cxn modelId="{EBA5038E-8F5E-49DB-B881-8442B6435CDB}" srcId="{FD65A8E0-B93D-4946-B4D2-E798D158A416}" destId="{4DA6BA31-2CAC-4525-974C-27E856EABAB6}" srcOrd="4" destOrd="0" parTransId="{FA8A8FDB-E31D-4B8D-812E-A1CC14818F0E}" sibTransId="{70F346F1-308B-400F-954C-DE8ACCA542A1}"/>
    <dgm:cxn modelId="{BDBE83A3-91F3-47F0-8A7C-79405BBEC093}" srcId="{7B59B506-7592-400B-8079-B7246B127A72}" destId="{9A94BC14-F718-45AA-96B5-F7FD39CB8DA0}" srcOrd="1" destOrd="0" parTransId="{358F8808-2DBE-4114-8B56-4E737527AEA9}" sibTransId="{EAE5A3AA-91F2-422E-B867-00FD16733572}"/>
    <dgm:cxn modelId="{C94CF3AE-8885-4711-A6A6-4F5DF372F3E3}" type="presOf" srcId="{7B59B506-7592-400B-8079-B7246B127A72}" destId="{7B4CFB1E-EFAA-49FF-92F5-C9F9A1A43B16}" srcOrd="0" destOrd="0" presId="urn:microsoft.com/office/officeart/2011/layout/TabList"/>
    <dgm:cxn modelId="{B312DEB2-0A52-4D1D-B2CB-8A798C324614}" type="presOf" srcId="{0BA21DD1-BC8F-4322-9531-FC49979E20E3}" destId="{5E1A1852-B99E-4503-8D0A-8FFF60689687}" srcOrd="0" destOrd="4" presId="urn:microsoft.com/office/officeart/2011/layout/TabList"/>
    <dgm:cxn modelId="{F9AD99C8-B494-43B2-8EFD-96A99CB3A39F}" type="presOf" srcId="{4DA6BA31-2CAC-4525-974C-27E856EABAB6}" destId="{5E1A1852-B99E-4503-8D0A-8FFF60689687}" srcOrd="0" destOrd="7" presId="urn:microsoft.com/office/officeart/2011/layout/TabList"/>
    <dgm:cxn modelId="{7C06F9CA-4AFE-44CC-8D79-293249D0C225}" srcId="{7B59B506-7592-400B-8079-B7246B127A72}" destId="{CA0FDEA1-035C-4F37-8044-312FB794FED8}" srcOrd="0" destOrd="0" parTransId="{C434E76E-78FE-4DE6-91B9-1F6DD792E1D0}" sibTransId="{866A8C05-6F98-4065-8403-DAC95AEEBDE4}"/>
    <dgm:cxn modelId="{66539BCE-582A-4D92-A7EE-F38B74002E88}" type="presOf" srcId="{E13749E0-6C0A-4436-9F2C-A157D1199834}" destId="{4D2CC084-A70C-409E-A927-C6E02AD12FD6}" srcOrd="0" destOrd="1" presId="urn:microsoft.com/office/officeart/2011/layout/TabList"/>
    <dgm:cxn modelId="{BC92E4D2-2B66-404C-A5C8-263712B90B4F}" srcId="{2DAA4140-798B-41FC-9F23-3D8D1D2D82B3}" destId="{0BA21DD1-BC8F-4322-9531-FC49979E20E3}" srcOrd="0" destOrd="0" parTransId="{8C2BCC0F-2780-44CE-B92B-18F8D839092F}" sibTransId="{34F51AC4-FA25-4869-A09D-C58C144A51D3}"/>
    <dgm:cxn modelId="{F9D945DF-8E41-4DA0-9D09-5A7414A470F5}" type="presOf" srcId="{D38E6061-EF1D-4039-991D-26A5473088A7}" destId="{5E1A1852-B99E-4503-8D0A-8FFF60689687}" srcOrd="0" destOrd="1" presId="urn:microsoft.com/office/officeart/2011/layout/TabList"/>
    <dgm:cxn modelId="{803715E7-BF5F-4FD6-BEA6-EBABD87F4947}" srcId="{FD65A8E0-B93D-4946-B4D2-E798D158A416}" destId="{35ABE2E4-88D2-4E34-91A1-86BA89A812C8}" srcOrd="3" destOrd="0" parTransId="{75E10824-7DB4-4470-9D8B-A0BAF388568A}" sibTransId="{EBB4DD13-DD64-4BC4-8869-B516BBD05F96}"/>
    <dgm:cxn modelId="{167286F4-B804-47E8-A2AD-A6AAB7D06F54}" srcId="{7CD3EF87-23B6-4DC7-9077-69D6DBAE0E24}" destId="{DD8EC55F-C750-4A42-B6DC-61A3C6FE5612}" srcOrd="0" destOrd="0" parTransId="{B75E7DC7-B563-4C50-A058-778C9ECA7E4E}" sibTransId="{893F3241-0E99-426B-A2EF-B4AA1CC4562F}"/>
    <dgm:cxn modelId="{75A564F8-7C3E-4DF2-A03A-99AF9086DF92}" srcId="{7B59B506-7592-400B-8079-B7246B127A72}" destId="{870985E6-B959-4F68-8CF6-9CDD29A04CF4}" srcOrd="4" destOrd="0" parTransId="{B1FF6DE5-38FA-4AC9-A77E-C132EF3E1CD6}" sibTransId="{E0234B25-B1DB-4094-B15B-51B8FF4AD20B}"/>
    <dgm:cxn modelId="{7CD1D817-A44F-4BEA-83E9-CBEE8AF526C3}" type="presParOf" srcId="{AB32B770-FB77-4062-A3B8-5F25DC3E32C0}" destId="{68F71C7C-DDB8-4BC2-AD9F-4C8309078FE0}" srcOrd="0" destOrd="0" presId="urn:microsoft.com/office/officeart/2011/layout/TabList"/>
    <dgm:cxn modelId="{A434D6AF-B962-40A8-B095-57B622C26EBB}" type="presParOf" srcId="{68F71C7C-DDB8-4BC2-AD9F-4C8309078FE0}" destId="{84B4922E-7DA9-44F5-9093-19FAECEA8B15}" srcOrd="0" destOrd="0" presId="urn:microsoft.com/office/officeart/2011/layout/TabList"/>
    <dgm:cxn modelId="{7BD6BE00-5C56-43DF-B31D-8261AEDD31D6}" type="presParOf" srcId="{68F71C7C-DDB8-4BC2-AD9F-4C8309078FE0}" destId="{D0744B18-5A01-4D48-A20F-29396CB977FE}" srcOrd="1" destOrd="0" presId="urn:microsoft.com/office/officeart/2011/layout/TabList"/>
    <dgm:cxn modelId="{BF631C2F-2EDD-422A-8474-07824D581EAF}" type="presParOf" srcId="{68F71C7C-DDB8-4BC2-AD9F-4C8309078FE0}" destId="{E15EB956-5644-4CD5-B7BB-001F1E30D869}" srcOrd="2" destOrd="0" presId="urn:microsoft.com/office/officeart/2011/layout/TabList"/>
    <dgm:cxn modelId="{CBC87D34-6D70-468E-B7CB-876F76AA16E5}" type="presParOf" srcId="{AB32B770-FB77-4062-A3B8-5F25DC3E32C0}" destId="{5E1A1852-B99E-4503-8D0A-8FFF60689687}" srcOrd="1" destOrd="0" presId="urn:microsoft.com/office/officeart/2011/layout/TabList"/>
    <dgm:cxn modelId="{411474FD-08D5-4A3B-9EBB-8606CDFEAD58}" type="presParOf" srcId="{AB32B770-FB77-4062-A3B8-5F25DC3E32C0}" destId="{A33685FE-F2F4-4F41-B0AC-81FB4340791C}" srcOrd="2" destOrd="0" presId="urn:microsoft.com/office/officeart/2011/layout/TabList"/>
    <dgm:cxn modelId="{03E66367-9A4B-4D38-881D-0AD40967E2D6}" type="presParOf" srcId="{AB32B770-FB77-4062-A3B8-5F25DC3E32C0}" destId="{AC476956-0BED-4607-9C0D-82178F6BC34B}" srcOrd="3" destOrd="0" presId="urn:microsoft.com/office/officeart/2011/layout/TabList"/>
    <dgm:cxn modelId="{C60B0F21-11BD-4D8C-8C27-3C53F882A799}" type="presParOf" srcId="{AC476956-0BED-4607-9C0D-82178F6BC34B}" destId="{083A8542-855C-46CE-900F-753DDC707614}" srcOrd="0" destOrd="0" presId="urn:microsoft.com/office/officeart/2011/layout/TabList"/>
    <dgm:cxn modelId="{BAAC656D-6E5B-41E6-B0A3-1FA52BB77CAE}" type="presParOf" srcId="{AC476956-0BED-4607-9C0D-82178F6BC34B}" destId="{7B4CFB1E-EFAA-49FF-92F5-C9F9A1A43B16}" srcOrd="1" destOrd="0" presId="urn:microsoft.com/office/officeart/2011/layout/TabList"/>
    <dgm:cxn modelId="{46C85E1C-CADE-41A2-B2AA-A478EFB74895}" type="presParOf" srcId="{AC476956-0BED-4607-9C0D-82178F6BC34B}" destId="{9371BD59-E788-4FE7-8BF5-19E969F2C64E}" srcOrd="2" destOrd="0" presId="urn:microsoft.com/office/officeart/2011/layout/TabList"/>
    <dgm:cxn modelId="{21F7CA9E-5717-4843-84C0-909C84308D1E}" type="presParOf" srcId="{AB32B770-FB77-4062-A3B8-5F25DC3E32C0}" destId="{4D2CC084-A70C-409E-A927-C6E02AD12FD6}"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1BD59-E788-4FE7-8BF5-19E969F2C64E}">
      <dsp:nvSpPr>
        <dsp:cNvPr id="0" name=""/>
        <dsp:cNvSpPr/>
      </dsp:nvSpPr>
      <dsp:spPr>
        <a:xfrm>
          <a:off x="0" y="4030137"/>
          <a:ext cx="960861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5EB956-5644-4CD5-B7BB-001F1E30D869}">
      <dsp:nvSpPr>
        <dsp:cNvPr id="0" name=""/>
        <dsp:cNvSpPr/>
      </dsp:nvSpPr>
      <dsp:spPr>
        <a:xfrm>
          <a:off x="0" y="996223"/>
          <a:ext cx="960861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B4922E-7DA9-44F5-9093-19FAECEA8B15}">
      <dsp:nvSpPr>
        <dsp:cNvPr id="0" name=""/>
        <dsp:cNvSpPr/>
      </dsp:nvSpPr>
      <dsp:spPr>
        <a:xfrm>
          <a:off x="2498240" y="1595"/>
          <a:ext cx="7110375" cy="9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b="0" i="0" kern="1200" dirty="0"/>
            <a:t>This model has been designed to give the possibility to concentrate only on workload, pods configurations, and application logic, without worrying about the infrastructure management, availability, fault tolerance, scaling, and patching of host machines. Therefore the , control pane and worker nodes are managed by AWS. </a:t>
          </a:r>
          <a:endParaRPr lang="fr-FR" sz="1400" kern="1200" dirty="0"/>
        </a:p>
      </dsp:txBody>
      <dsp:txXfrm>
        <a:off x="2498240" y="1595"/>
        <a:ext cx="7110375" cy="994628"/>
      </dsp:txXfrm>
    </dsp:sp>
    <dsp:sp modelId="{D0744B18-5A01-4D48-A20F-29396CB977FE}">
      <dsp:nvSpPr>
        <dsp:cNvPr id="0" name=""/>
        <dsp:cNvSpPr/>
      </dsp:nvSpPr>
      <dsp:spPr>
        <a:xfrm>
          <a:off x="0" y="1595"/>
          <a:ext cx="2498240" cy="994628"/>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fr-FR" sz="3100" kern="1200" dirty="0"/>
            <a:t>EKS </a:t>
          </a:r>
          <a:r>
            <a:rPr lang="fr-FR" sz="3100" kern="1200" dirty="0" err="1"/>
            <a:t>Fargate</a:t>
          </a:r>
          <a:endParaRPr lang="fr-FR" sz="3100" kern="1200" dirty="0"/>
        </a:p>
      </dsp:txBody>
      <dsp:txXfrm>
        <a:off x="48562" y="50157"/>
        <a:ext cx="2401116" cy="946066"/>
      </dsp:txXfrm>
    </dsp:sp>
    <dsp:sp modelId="{5E1A1852-B99E-4503-8D0A-8FFF60689687}">
      <dsp:nvSpPr>
        <dsp:cNvPr id="0" name=""/>
        <dsp:cNvSpPr/>
      </dsp:nvSpPr>
      <dsp:spPr>
        <a:xfrm>
          <a:off x="0" y="996223"/>
          <a:ext cx="9608616" cy="198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b="1" i="0" kern="1200" dirty="0"/>
            <a:t>Scalability </a:t>
          </a:r>
          <a:r>
            <a:rPr lang="en-US" sz="1400" b="0" i="0" kern="1200" dirty="0"/>
            <a:t>AWS is responsible for managing the scaling of the worker nodes in the cluster, so you don’t need to worry about scalability</a:t>
          </a:r>
          <a:endParaRPr lang="fr-FR" sz="1400" kern="1200" dirty="0"/>
        </a:p>
        <a:p>
          <a:pPr marL="57150" lvl="1" indent="-57150" algn="l" defTabSz="488950">
            <a:lnSpc>
              <a:spcPct val="90000"/>
            </a:lnSpc>
            <a:spcBef>
              <a:spcPct val="0"/>
            </a:spcBef>
            <a:spcAft>
              <a:spcPct val="15000"/>
            </a:spcAft>
            <a:buChar char="•"/>
          </a:pPr>
          <a:r>
            <a:rPr lang="fr-FR" sz="1100" kern="1200" dirty="0"/>
            <a:t> </a:t>
          </a:r>
          <a:r>
            <a:rPr lang="fr-FR" sz="1400" b="1" kern="1200" dirty="0"/>
            <a:t>Hardware </a:t>
          </a:r>
          <a:r>
            <a:rPr lang="en-US" sz="1400" b="0" i="0" kern="1200" dirty="0"/>
            <a:t>Each pod has dedicated resources and can be sized independently to maximize resource utilization</a:t>
          </a:r>
          <a:endParaRPr lang="fr-FR" sz="1100" b="1" kern="1200" dirty="0"/>
        </a:p>
        <a:p>
          <a:pPr marL="114300" lvl="1" indent="-114300" algn="l" defTabSz="622300">
            <a:lnSpc>
              <a:spcPct val="90000"/>
            </a:lnSpc>
            <a:spcBef>
              <a:spcPct val="0"/>
            </a:spcBef>
            <a:spcAft>
              <a:spcPct val="15000"/>
            </a:spcAft>
            <a:buChar char="•"/>
          </a:pPr>
          <a:r>
            <a:rPr lang="fr-FR" sz="1400" b="1" kern="1200" dirty="0" err="1"/>
            <a:t>Cost</a:t>
          </a:r>
          <a:r>
            <a:rPr lang="fr-FR" sz="1400" b="1" kern="1200" dirty="0"/>
            <a:t> -  </a:t>
          </a:r>
          <a:r>
            <a:rPr lang="en-US" sz="1400" b="1" kern="1200" dirty="0" err="1"/>
            <a:t>Fargate</a:t>
          </a:r>
          <a:r>
            <a:rPr lang="en-US" sz="1400" b="1" kern="1200" dirty="0"/>
            <a:t> Case</a:t>
          </a:r>
          <a:r>
            <a:rPr lang="en-US" sz="1400" b="0" kern="1200" dirty="0"/>
            <a:t>: 15 pods, using 2vCPU, 16 GB memory each (3 hours a day and 24 hours) </a:t>
          </a:r>
          <a:endParaRPr lang="fr-FR" sz="1100" b="0" kern="1200" dirty="0"/>
        </a:p>
        <a:p>
          <a:pPr marL="228600" lvl="2" indent="-114300" algn="l" defTabSz="622300">
            <a:lnSpc>
              <a:spcPct val="90000"/>
            </a:lnSpc>
            <a:spcBef>
              <a:spcPct val="0"/>
            </a:spcBef>
            <a:spcAft>
              <a:spcPct val="15000"/>
            </a:spcAft>
            <a:buChar char="•"/>
          </a:pPr>
          <a:r>
            <a:rPr lang="fr-FR" sz="1400" b="0" kern="1200" dirty="0"/>
            <a:t>Monthly CPU charges Fargate</a:t>
          </a:r>
        </a:p>
        <a:p>
          <a:pPr marL="342900" lvl="3" indent="-114300" algn="l" defTabSz="622300">
            <a:lnSpc>
              <a:spcPct val="90000"/>
            </a:lnSpc>
            <a:spcBef>
              <a:spcPct val="0"/>
            </a:spcBef>
            <a:spcAft>
              <a:spcPct val="15000"/>
            </a:spcAft>
            <a:buChar char="•"/>
          </a:pPr>
          <a:r>
            <a:rPr lang="en-US" sz="1400" b="0" kern="1200" dirty="0"/>
            <a:t>Total vCPU charges = # of Pods x # vCPUs x price per CPU-second x CPU duration per day (seconds) x # of day</a:t>
          </a:r>
          <a:endParaRPr lang="fr-FR" sz="1400" b="0" kern="1200" dirty="0"/>
        </a:p>
        <a:p>
          <a:pPr marL="457200" lvl="4" indent="-114300" algn="l" defTabSz="622300">
            <a:lnSpc>
              <a:spcPct val="90000"/>
            </a:lnSpc>
            <a:spcBef>
              <a:spcPct val="0"/>
            </a:spcBef>
            <a:spcAft>
              <a:spcPct val="15000"/>
            </a:spcAft>
            <a:buChar char="•"/>
          </a:pPr>
          <a:r>
            <a:rPr lang="en-US" sz="1400" b="0" kern="1200" dirty="0"/>
            <a:t>15 pods x (2vCPU x $0.04048/(60x60) seconds) x 10800 seconds x 30 days = $109.29 /Month</a:t>
          </a:r>
          <a:endParaRPr lang="fr-FR" sz="1400" b="0" kern="1200" dirty="0"/>
        </a:p>
        <a:p>
          <a:pPr marL="571500" lvl="5" indent="-114300" algn="l" defTabSz="622300">
            <a:lnSpc>
              <a:spcPct val="90000"/>
            </a:lnSpc>
            <a:spcBef>
              <a:spcPct val="0"/>
            </a:spcBef>
            <a:spcAft>
              <a:spcPct val="15000"/>
            </a:spcAft>
            <a:buChar char="•"/>
          </a:pPr>
          <a:r>
            <a:rPr lang="en-US" sz="1400" b="0" kern="1200" dirty="0"/>
            <a:t>15 pods x (2vCPU x 0.000011244) x 43200 seconds x 30 days = $437.16 /Month</a:t>
          </a:r>
          <a:endParaRPr lang="fr-FR" sz="1400" b="0" kern="1200" dirty="0"/>
        </a:p>
        <a:p>
          <a:pPr marL="114300" lvl="1" indent="-114300" algn="l" defTabSz="622300">
            <a:lnSpc>
              <a:spcPct val="90000"/>
            </a:lnSpc>
            <a:spcBef>
              <a:spcPct val="0"/>
            </a:spcBef>
            <a:spcAft>
              <a:spcPct val="15000"/>
            </a:spcAft>
            <a:buChar char="•"/>
          </a:pPr>
          <a:endParaRPr lang="fr-FR" sz="1400" b="1" kern="1200" dirty="0"/>
        </a:p>
      </dsp:txBody>
      <dsp:txXfrm>
        <a:off x="0" y="996223"/>
        <a:ext cx="9608616" cy="1989554"/>
      </dsp:txXfrm>
    </dsp:sp>
    <dsp:sp modelId="{083A8542-855C-46CE-900F-753DDC707614}">
      <dsp:nvSpPr>
        <dsp:cNvPr id="0" name=""/>
        <dsp:cNvSpPr/>
      </dsp:nvSpPr>
      <dsp:spPr>
        <a:xfrm>
          <a:off x="2498240" y="3035509"/>
          <a:ext cx="7110375" cy="9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b="0" i="0" kern="1200" dirty="0"/>
            <a:t>This model gives developers the freedom to manage not only the workload, but also the worker nodes. Worker nodes consist of a group of EC2 instances. However, the control pane is always managed by AWS</a:t>
          </a:r>
          <a:endParaRPr lang="fr-FR" sz="1400" kern="1200" dirty="0"/>
        </a:p>
      </dsp:txBody>
      <dsp:txXfrm>
        <a:off x="2498240" y="3035509"/>
        <a:ext cx="7110375" cy="994628"/>
      </dsp:txXfrm>
    </dsp:sp>
    <dsp:sp modelId="{7B4CFB1E-EFAA-49FF-92F5-C9F9A1A43B16}">
      <dsp:nvSpPr>
        <dsp:cNvPr id="0" name=""/>
        <dsp:cNvSpPr/>
      </dsp:nvSpPr>
      <dsp:spPr>
        <a:xfrm>
          <a:off x="0" y="3035509"/>
          <a:ext cx="2498240" cy="994628"/>
        </a:xfrm>
        <a:prstGeom prst="round2SameRect">
          <a:avLst>
            <a:gd name="adj1" fmla="val 16670"/>
            <a:gd name="adj2" fmla="val 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59055" rIns="59055" bIns="59055" numCol="1" spcCol="1270" anchor="ctr" anchorCtr="0">
          <a:noAutofit/>
        </a:bodyPr>
        <a:lstStyle/>
        <a:p>
          <a:pPr marL="0" lvl="0" indent="0" algn="ctr" defTabSz="1377950">
            <a:lnSpc>
              <a:spcPct val="90000"/>
            </a:lnSpc>
            <a:spcBef>
              <a:spcPct val="0"/>
            </a:spcBef>
            <a:spcAft>
              <a:spcPct val="35000"/>
            </a:spcAft>
            <a:buNone/>
          </a:pPr>
          <a:r>
            <a:rPr lang="fr-FR" sz="3100" kern="1200" dirty="0" err="1"/>
            <a:t>Managed</a:t>
          </a:r>
          <a:r>
            <a:rPr lang="fr-FR" sz="3100" kern="1200" dirty="0"/>
            <a:t> </a:t>
          </a:r>
          <a:r>
            <a:rPr lang="fr-FR" sz="3100" kern="1200" dirty="0" err="1"/>
            <a:t>node</a:t>
          </a:r>
          <a:endParaRPr lang="fr-FR" sz="3100" kern="1200" dirty="0"/>
        </a:p>
      </dsp:txBody>
      <dsp:txXfrm>
        <a:off x="48562" y="3084071"/>
        <a:ext cx="2401116" cy="946066"/>
      </dsp:txXfrm>
    </dsp:sp>
    <dsp:sp modelId="{4D2CC084-A70C-409E-A927-C6E02AD12FD6}">
      <dsp:nvSpPr>
        <dsp:cNvPr id="0" name=""/>
        <dsp:cNvSpPr/>
      </dsp:nvSpPr>
      <dsp:spPr>
        <a:xfrm>
          <a:off x="0" y="4030137"/>
          <a:ext cx="9608616" cy="198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b="1" i="0" kern="1200" dirty="0"/>
            <a:t>Scalability</a:t>
          </a:r>
          <a:r>
            <a:rPr lang="en-US" sz="1400" b="0" i="0" kern="1200" dirty="0"/>
            <a:t> The customer is responsible for managing the scalability of the worker nodes</a:t>
          </a:r>
          <a:endParaRPr lang="fr-FR" sz="1400" kern="1200" dirty="0"/>
        </a:p>
        <a:p>
          <a:pPr marL="114300" lvl="1" indent="-114300" algn="l" defTabSz="622300">
            <a:lnSpc>
              <a:spcPct val="90000"/>
            </a:lnSpc>
            <a:spcBef>
              <a:spcPct val="0"/>
            </a:spcBef>
            <a:spcAft>
              <a:spcPct val="15000"/>
            </a:spcAft>
            <a:buChar char="•"/>
          </a:pPr>
          <a:r>
            <a:rPr lang="fr-FR" sz="1400" b="1" kern="1200" dirty="0"/>
            <a:t>Hardware </a:t>
          </a:r>
          <a:r>
            <a:rPr lang="fr-FR" sz="1400" b="0" kern="1200" dirty="0"/>
            <a:t> </a:t>
          </a:r>
          <a:r>
            <a:rPr lang="en-US" sz="1400" b="0" i="0" kern="1200" dirty="0"/>
            <a:t>Pods share CPU, memory, storage, and network resources with other pods</a:t>
          </a:r>
          <a:endParaRPr lang="fr-FR" sz="1400" b="1" kern="1200" dirty="0"/>
        </a:p>
        <a:p>
          <a:pPr marL="114300" lvl="1" indent="-114300" algn="l" defTabSz="622300">
            <a:lnSpc>
              <a:spcPct val="90000"/>
            </a:lnSpc>
            <a:spcBef>
              <a:spcPct val="0"/>
            </a:spcBef>
            <a:spcAft>
              <a:spcPct val="15000"/>
            </a:spcAft>
            <a:buChar char="•"/>
          </a:pPr>
          <a:r>
            <a:rPr lang="en-US" sz="1400" b="1" kern="1200" dirty="0"/>
            <a:t>Cost -  Managed Node Case: </a:t>
          </a:r>
          <a:r>
            <a:rPr lang="en-US" sz="1400" b="0" kern="1200" dirty="0"/>
            <a:t>15 nodes, using 2vCPU, 16 GB memory each (3 hours a day and 24 hours)</a:t>
          </a:r>
          <a:endParaRPr lang="fr-FR" sz="1400" b="0" kern="1200" dirty="0"/>
        </a:p>
        <a:p>
          <a:pPr marL="228600" lvl="2" indent="-114300" algn="l" defTabSz="622300">
            <a:lnSpc>
              <a:spcPct val="90000"/>
            </a:lnSpc>
            <a:spcBef>
              <a:spcPct val="0"/>
            </a:spcBef>
            <a:spcAft>
              <a:spcPct val="15000"/>
            </a:spcAft>
            <a:buChar char="•"/>
          </a:pPr>
          <a:r>
            <a:rPr lang="en-US" sz="1400" b="0" kern="1200" dirty="0"/>
            <a:t>	Managed Node EC2 Cost (15 nodes m5.large)</a:t>
          </a:r>
          <a:endParaRPr lang="fr-FR" sz="1400" b="1" kern="1200" dirty="0"/>
        </a:p>
        <a:p>
          <a:pPr marL="342900" lvl="3" indent="-114300" algn="l" defTabSz="622300">
            <a:lnSpc>
              <a:spcPct val="90000"/>
            </a:lnSpc>
            <a:spcBef>
              <a:spcPct val="0"/>
            </a:spcBef>
            <a:spcAft>
              <a:spcPct val="15000"/>
            </a:spcAft>
            <a:buChar char="•"/>
          </a:pPr>
          <a:r>
            <a:rPr lang="en-US" sz="1400" b="0" kern="1200" dirty="0"/>
            <a:t>	($0.0111/hour x 3 hours x 30 days) x 15 = $14.9/months</a:t>
          </a:r>
          <a:endParaRPr lang="fr-FR" sz="1400" b="0" kern="1200" dirty="0"/>
        </a:p>
        <a:p>
          <a:pPr marL="457200" lvl="4" indent="-114300" algn="l" defTabSz="622300">
            <a:lnSpc>
              <a:spcPct val="90000"/>
            </a:lnSpc>
            <a:spcBef>
              <a:spcPct val="0"/>
            </a:spcBef>
            <a:spcAft>
              <a:spcPct val="15000"/>
            </a:spcAft>
            <a:buChar char="•"/>
          </a:pPr>
          <a:r>
            <a:rPr lang="en-US" sz="1400" b="0" kern="1200" dirty="0"/>
            <a:t>	($0.0111/hour x 24 hours x 30 days) x 15 = $119.88//months</a:t>
          </a:r>
          <a:endParaRPr lang="fr-FR" sz="1400" b="0" kern="1200" dirty="0"/>
        </a:p>
        <a:p>
          <a:pPr marL="114300" lvl="1" indent="-114300" algn="l" defTabSz="622300">
            <a:lnSpc>
              <a:spcPct val="90000"/>
            </a:lnSpc>
            <a:spcBef>
              <a:spcPct val="0"/>
            </a:spcBef>
            <a:spcAft>
              <a:spcPct val="15000"/>
            </a:spcAft>
            <a:buChar char="•"/>
          </a:pPr>
          <a:endParaRPr lang="fr-FR" sz="1400" b="1" kern="1200" dirty="0"/>
        </a:p>
      </dsp:txBody>
      <dsp:txXfrm>
        <a:off x="0" y="4030137"/>
        <a:ext cx="9608616" cy="1989554"/>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26/07/2022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26/07/2022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3915653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338545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1405089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4212916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b="1"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532179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3953897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sz="4400" b="0" i="0" dirty="0">
              <a:solidFill>
                <a:srgbClr val="6E7984"/>
              </a:solidFill>
              <a:effectLst/>
              <a:latin typeface="Montserrat" panose="00000500000000000000" pitchFamily="2" charset="0"/>
            </a:endParaRP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15</a:t>
            </a:fld>
            <a:endParaRPr lang="pt-BR"/>
          </a:p>
        </p:txBody>
      </p:sp>
    </p:spTree>
    <p:extLst>
      <p:ext uri="{BB962C8B-B14F-4D97-AF65-F5344CB8AC3E}">
        <p14:creationId xmlns:p14="http://schemas.microsoft.com/office/powerpoint/2010/main" val="1699470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endParaRPr lang="fr-FR" sz="4400" b="0" i="0" dirty="0">
              <a:solidFill>
                <a:srgbClr val="232F3E"/>
              </a:solidFill>
              <a:effectLst/>
              <a:latin typeface="AmazonEmber"/>
            </a:endParaRP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16</a:t>
            </a:fld>
            <a:endParaRPr lang="pt-BR"/>
          </a:p>
        </p:txBody>
      </p:sp>
    </p:spTree>
    <p:extLst>
      <p:ext uri="{BB962C8B-B14F-4D97-AF65-F5344CB8AC3E}">
        <p14:creationId xmlns:p14="http://schemas.microsoft.com/office/powerpoint/2010/main" val="2096943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br>
              <a:rPr lang="fr-FR" sz="8800" b="0" i="0" dirty="0">
                <a:solidFill>
                  <a:srgbClr val="333333"/>
                </a:solidFill>
                <a:effectLst/>
                <a:latin typeface="AmazonEmber"/>
              </a:rPr>
            </a:br>
            <a:r>
              <a:rPr lang="fr-FR" sz="8800" b="0" i="0" dirty="0" err="1">
                <a:solidFill>
                  <a:srgbClr val="333333"/>
                </a:solidFill>
                <a:effectLst/>
                <a:latin typeface="AmazonEmber"/>
              </a:rPr>
              <a:t>eventbridge</a:t>
            </a:r>
            <a:r>
              <a:rPr lang="fr-FR" sz="8800" b="0" i="0" dirty="0">
                <a:solidFill>
                  <a:srgbClr val="333333"/>
                </a:solidFill>
                <a:effectLst/>
                <a:latin typeface="AmazonEmber"/>
              </a:rPr>
              <a:t>, </a:t>
            </a:r>
            <a:r>
              <a:rPr lang="fr-FR" sz="8800" b="0" i="0" dirty="0" err="1">
                <a:solidFill>
                  <a:srgbClr val="333333"/>
                </a:solidFill>
                <a:effectLst/>
                <a:latin typeface="AmazonEmber"/>
              </a:rPr>
              <a:t>cloudtrail</a:t>
            </a:r>
            <a:r>
              <a:rPr lang="fr-FR" sz="8800" b="0" i="0" dirty="0">
                <a:solidFill>
                  <a:srgbClr val="333333"/>
                </a:solidFill>
                <a:effectLst/>
                <a:latin typeface="AmazonEmber"/>
              </a:rPr>
              <a:t>…</a:t>
            </a:r>
            <a:endParaRPr lang="fr-FR" sz="4400" b="0" i="0" dirty="0">
              <a:solidFill>
                <a:srgbClr val="6E7984"/>
              </a:solidFill>
              <a:effectLst/>
              <a:latin typeface="Montserrat" panose="00000500000000000000" pitchFamily="2" charset="0"/>
            </a:endParaRP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17</a:t>
            </a:fld>
            <a:endParaRPr lang="pt-BR"/>
          </a:p>
        </p:txBody>
      </p:sp>
    </p:spTree>
    <p:extLst>
      <p:ext uri="{BB962C8B-B14F-4D97-AF65-F5344CB8AC3E}">
        <p14:creationId xmlns:p14="http://schemas.microsoft.com/office/powerpoint/2010/main" val="4015255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18</a:t>
            </a:fld>
            <a:endParaRPr lang="pt-BR"/>
          </a:p>
        </p:txBody>
      </p:sp>
    </p:spTree>
    <p:extLst>
      <p:ext uri="{BB962C8B-B14F-4D97-AF65-F5344CB8AC3E}">
        <p14:creationId xmlns:p14="http://schemas.microsoft.com/office/powerpoint/2010/main" val="3990429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sz="4400" b="0" i="0" dirty="0">
              <a:solidFill>
                <a:srgbClr val="6E7984"/>
              </a:solidFill>
              <a:effectLst/>
              <a:latin typeface="Montserrat" panose="00000500000000000000" pitchFamily="2" charset="0"/>
            </a:endParaRP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19</a:t>
            </a:fld>
            <a:endParaRPr lang="pt-BR"/>
          </a:p>
        </p:txBody>
      </p:sp>
    </p:spTree>
    <p:extLst>
      <p:ext uri="{BB962C8B-B14F-4D97-AF65-F5344CB8AC3E}">
        <p14:creationId xmlns:p14="http://schemas.microsoft.com/office/powerpoint/2010/main" val="142408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15192147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endParaRPr lang="fr-FR" sz="4400" b="0" i="0" dirty="0">
              <a:solidFill>
                <a:srgbClr val="6E7984"/>
              </a:solidFill>
              <a:effectLst/>
              <a:latin typeface="Montserrat" panose="00000500000000000000" pitchFamily="2" charset="0"/>
            </a:endParaRPr>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3759427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2101025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22</a:t>
            </a:fld>
            <a:endParaRPr lang="pt-BR"/>
          </a:p>
        </p:txBody>
      </p:sp>
    </p:spTree>
    <p:extLst>
      <p:ext uri="{BB962C8B-B14F-4D97-AF65-F5344CB8AC3E}">
        <p14:creationId xmlns:p14="http://schemas.microsoft.com/office/powerpoint/2010/main" val="1765655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3140232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16010523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1005386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413845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360704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3890295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2463840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b="1" i="0" dirty="0">
              <a:solidFill>
                <a:srgbClr val="222222"/>
              </a:solidFill>
              <a:effectLst/>
              <a:latin typeface="open sans" panose="020B0606030504020204" pitchFamily="34" charset="0"/>
            </a:endParaRPr>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446520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sz="900" dirty="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1240293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3305154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www.facebook.com/capgemini" TargetMode="External"/><Relationship Id="rId7" Type="http://schemas.openxmlformats.org/officeDocument/2006/relationships/hyperlink" Target="http://www.slideshare.net/capgemini" TargetMode="External"/><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www.youtube.com/capgeminimedia" TargetMode="External"/><Relationship Id="rId5" Type="http://schemas.openxmlformats.org/officeDocument/2006/relationships/hyperlink" Target="http://www.linkedin.com/company/capgemini" TargetMode="External"/><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hyperlink" Target="http://www.twitter.com/capgemini"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userDrawn="1"/>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8EDD86A9-A101-4431-BC7F-D7A613B745EB}"/>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92E5232F-44F9-4DA7-8CAF-37E7E772B19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ED6443D4-9252-4F48-B3B1-DE1F07A5D421}"/>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00D6E549-1EDB-4087-A87E-246AD0B86307}"/>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9B59D2B6-7CA0-4DD1-ACF9-FE9B371E6A4B}"/>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D752C13A-0707-4DB7-BEE5-11C70CC4104C}"/>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1"/>
                </a:solidFill>
              </a:defRPr>
            </a:lvl1pPr>
          </a:lstStyle>
          <a:p>
            <a:r>
              <a:rPr lang="de-DE"/>
              <a:t>Insert picture, edit alt text and send </a:t>
            </a:r>
            <a:r>
              <a:rPr lang="de-DE" err="1"/>
              <a:t>to</a:t>
            </a:r>
            <a:r>
              <a:rPr lang="de-DE"/>
              <a:t> back</a:t>
            </a:r>
          </a:p>
        </p:txBody>
      </p:sp>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 uri="{C183D7F6-B498-43B3-948B-1728B52AA6E4}">
                <adec:decorative xmlns:adec="http://schemas.microsoft.com/office/drawing/2017/decorative" val="1"/>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a:t>Insert picture, add alt text and send </a:t>
            </a:r>
            <a:r>
              <a:rPr lang="de-DE" err="1"/>
              <a:t>to</a:t>
            </a:r>
            <a:r>
              <a:rPr lang="de-DE"/>
              <a:t> back</a:t>
            </a:r>
          </a:p>
        </p:txBody>
      </p:sp>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4958425"/>
            <a:ext cx="11277600" cy="822325"/>
          </a:xfrm>
        </p:spPr>
        <p:txBody>
          <a:bodyPr lIns="36000" tIns="144000">
            <a:normAutofit/>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hasCustomPrompt="1"/>
          </p:nvPr>
        </p:nvSpPr>
        <p:spPr>
          <a:xfrm>
            <a:off x="457200" y="2135545"/>
            <a:ext cx="11277600" cy="2585323"/>
          </a:xfrm>
        </p:spPr>
        <p:txBody>
          <a:bodyPr anchor="ctr" anchorCtr="0">
            <a:spAutoFit/>
          </a:bodyPr>
          <a:lstStyle>
            <a:lvl1pPr marL="0" indent="0" algn="l">
              <a:lnSpc>
                <a:spcPct val="70000"/>
              </a:lnSpc>
              <a:spcAft>
                <a:spcPts val="0"/>
              </a:spcAft>
              <a:buFontTx/>
              <a:buNone/>
              <a:defRPr sz="8000" b="1" cap="all" baseline="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fr-FR"/>
              <a:t>Cliquez pour modifier les styles du texte du masque</a:t>
            </a:r>
          </a:p>
        </p:txBody>
      </p:sp>
      <p:grpSp>
        <p:nvGrpSpPr>
          <p:cNvPr id="6" name="Group 5">
            <a:extLst>
              <a:ext uri="{FF2B5EF4-FFF2-40B4-BE49-F238E27FC236}">
                <a16:creationId xmlns:a16="http://schemas.microsoft.com/office/drawing/2014/main" id="{53E1ECB5-DB51-4283-B8B9-FBB99B30DDDA}"/>
              </a:ext>
            </a:extLst>
          </p:cNvPr>
          <p:cNvGrpSpPr>
            <a:grpSpLocks noChangeAspect="1"/>
          </p:cNvGrpSpPr>
          <p:nvPr userDrawn="1"/>
        </p:nvGrpSpPr>
        <p:grpSpPr>
          <a:xfrm>
            <a:off x="516023" y="622911"/>
            <a:ext cx="2231297" cy="501650"/>
            <a:chOff x="9550400" y="612775"/>
            <a:chExt cx="2231297" cy="501650"/>
          </a:xfrm>
        </p:grpSpPr>
        <p:sp>
          <p:nvSpPr>
            <p:cNvPr id="8" name="Freeform: Shape 7">
              <a:extLst>
                <a:ext uri="{FF2B5EF4-FFF2-40B4-BE49-F238E27FC236}">
                  <a16:creationId xmlns:a16="http://schemas.microsoft.com/office/drawing/2014/main" id="{648307B4-0823-4CCD-9A0B-FC8313B6A1CE}"/>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0EF37526-68C2-4CC7-BFA8-D9A1ECDD5F8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0" name="Freeform: Shape 9">
              <a:extLst>
                <a:ext uri="{FF2B5EF4-FFF2-40B4-BE49-F238E27FC236}">
                  <a16:creationId xmlns:a16="http://schemas.microsoft.com/office/drawing/2014/main" id="{031D688A-C2B9-40DF-8BDB-7397CB9DF4C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808CDC8B-4E52-45D7-922E-07333CE529A6}"/>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8515A298-0196-4231-B123-8DDB35B79DA6}"/>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5184349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6" name="Group 5">
            <a:extLst>
              <a:ext uri="{FF2B5EF4-FFF2-40B4-BE49-F238E27FC236}">
                <a16:creationId xmlns:a16="http://schemas.microsoft.com/office/drawing/2014/main" id="{138C36DE-BE7C-4EA8-8C11-63DF35071C75}"/>
              </a:ext>
            </a:extLst>
          </p:cNvPr>
          <p:cNvGrpSpPr>
            <a:grpSpLocks noChangeAspect="1"/>
          </p:cNvGrpSpPr>
          <p:nvPr userDrawn="1"/>
        </p:nvGrpSpPr>
        <p:grpSpPr>
          <a:xfrm>
            <a:off x="476900" y="611982"/>
            <a:ext cx="2267015" cy="509586"/>
            <a:chOff x="9550400" y="612775"/>
            <a:chExt cx="2231297" cy="501650"/>
          </a:xfrm>
        </p:grpSpPr>
        <p:sp>
          <p:nvSpPr>
            <p:cNvPr id="8" name="Freeform: Shape 7">
              <a:extLst>
                <a:ext uri="{FF2B5EF4-FFF2-40B4-BE49-F238E27FC236}">
                  <a16:creationId xmlns:a16="http://schemas.microsoft.com/office/drawing/2014/main" id="{F832A913-EBD0-4A52-9BC5-C515E20AA2D2}"/>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6C7C00F4-BABA-40DB-9C59-16A7B33536DE}"/>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1" name="Freeform: Shape 10">
              <a:extLst>
                <a:ext uri="{FF2B5EF4-FFF2-40B4-BE49-F238E27FC236}">
                  <a16:creationId xmlns:a16="http://schemas.microsoft.com/office/drawing/2014/main" id="{06629252-ADFC-4FC9-85E5-6800A45F303B}"/>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DB5264D-26DE-4A16-881C-0B8EE6975DF9}"/>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3" name="Freeform: Shape 12">
              <a:extLst>
                <a:ext uri="{FF2B5EF4-FFF2-40B4-BE49-F238E27FC236}">
                  <a16:creationId xmlns:a16="http://schemas.microsoft.com/office/drawing/2014/main" id="{1478FE54-3447-4979-8CE3-A274C8BD5A44}"/>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CFD4BD67-7A96-4F02-AD8B-7157189FD651}"/>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350" t="23693" r="10370" b="21576"/>
          <a:stretch/>
        </p:blipFill>
        <p:spPr>
          <a:xfrm rot="1808368" flipV="1">
            <a:off x="4403152" y="337083"/>
            <a:ext cx="8831279" cy="4103533"/>
          </a:xfrm>
          <a:prstGeom prst="rect">
            <a:avLst/>
          </a:prstGeom>
        </p:spPr>
      </p:pic>
      <p:pic>
        <p:nvPicPr>
          <p:cNvPr id="21" name="Picture 7" descr="facebook">
            <a:hlinkClick r:id="rId3"/>
          </p:cNvPr>
          <p:cNvPicPr>
            <a:picLocks noChangeAspect="1" noChangeArrowheads="1"/>
          </p:cNvPicPr>
          <p:nvPr/>
        </p:nvPicPr>
        <p:blipFill>
          <a:blip r:embed="rId4" cstate="print"/>
          <a:srcRect/>
          <a:stretch>
            <a:fillRect/>
          </a:stretch>
        </p:blipFill>
        <p:spPr bwMode="auto">
          <a:xfrm>
            <a:off x="426720" y="4968013"/>
            <a:ext cx="333195" cy="333195"/>
          </a:xfrm>
          <a:prstGeom prst="rect">
            <a:avLst/>
          </a:prstGeom>
          <a:noFill/>
        </p:spPr>
      </p:pic>
      <p:pic>
        <p:nvPicPr>
          <p:cNvPr id="17" name="Picture 2" descr="LinkedIn">
            <a:hlinkClick r:id="rId5"/>
          </p:cNvPr>
          <p:cNvPicPr>
            <a:picLocks noChangeAspect="1" noChangeArrowheads="1"/>
          </p:cNvPicPr>
          <p:nvPr/>
        </p:nvPicPr>
        <p:blipFill>
          <a:blip r:embed="rId6" cstate="print"/>
          <a:srcRect/>
          <a:stretch>
            <a:fillRect/>
          </a:stretch>
        </p:blipFill>
        <p:spPr bwMode="auto">
          <a:xfrm>
            <a:off x="810097" y="4968013"/>
            <a:ext cx="333195" cy="333195"/>
          </a:xfrm>
          <a:prstGeom prst="rect">
            <a:avLst/>
          </a:prstGeom>
          <a:noFill/>
        </p:spPr>
      </p:pic>
      <p:pic>
        <p:nvPicPr>
          <p:cNvPr id="18" name="Picture 4" descr="SlideShare">
            <a:hlinkClick r:id="rId7"/>
          </p:cNvPr>
          <p:cNvPicPr>
            <a:picLocks noChangeAspect="1" noChangeArrowheads="1"/>
          </p:cNvPicPr>
          <p:nvPr/>
        </p:nvPicPr>
        <p:blipFill>
          <a:blip r:embed="rId8" cstate="print"/>
          <a:srcRect/>
          <a:stretch>
            <a:fillRect/>
          </a:stretch>
        </p:blipFill>
        <p:spPr bwMode="auto">
          <a:xfrm>
            <a:off x="1193474" y="4968013"/>
            <a:ext cx="333195" cy="333195"/>
          </a:xfrm>
          <a:prstGeom prst="rect">
            <a:avLst/>
          </a:prstGeom>
          <a:noFill/>
        </p:spPr>
      </p:pic>
      <p:pic>
        <p:nvPicPr>
          <p:cNvPr id="19" name="Picture 5" descr="Twitter">
            <a:hlinkClick r:id="rId9"/>
          </p:cNvPr>
          <p:cNvPicPr>
            <a:picLocks noChangeAspect="1" noChangeArrowheads="1"/>
          </p:cNvPicPr>
          <p:nvPr/>
        </p:nvPicPr>
        <p:blipFill>
          <a:blip r:embed="rId10" cstate="print"/>
          <a:srcRect/>
          <a:stretch>
            <a:fillRect/>
          </a:stretch>
        </p:blipFill>
        <p:spPr bwMode="auto">
          <a:xfrm>
            <a:off x="1576851" y="4968013"/>
            <a:ext cx="333195" cy="333195"/>
          </a:xfrm>
          <a:prstGeom prst="rect">
            <a:avLst/>
          </a:prstGeom>
          <a:noFill/>
        </p:spPr>
      </p:pic>
      <p:pic>
        <p:nvPicPr>
          <p:cNvPr id="20" name="Picture 6" descr="YouTube">
            <a:hlinkClick r:id="rId11"/>
          </p:cNvPr>
          <p:cNvPicPr>
            <a:picLocks noChangeAspect="1" noChangeArrowheads="1"/>
          </p:cNvPicPr>
          <p:nvPr userDrawn="1"/>
        </p:nvPicPr>
        <p:blipFill>
          <a:blip r:embed="rId12" cstate="print"/>
          <a:srcRect/>
          <a:stretch>
            <a:fillRect/>
          </a:stretch>
        </p:blipFill>
        <p:spPr bwMode="auto">
          <a:xfrm>
            <a:off x="1960227"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D2BF7E9C-FD5C-450A-A1FB-17FC5765ED64}"/>
              </a:ext>
            </a:extLst>
          </p:cNvPr>
          <p:cNvGrpSpPr>
            <a:grpSpLocks noChangeAspect="1"/>
          </p:cNvGrpSpPr>
          <p:nvPr userDrawn="1"/>
        </p:nvGrpSpPr>
        <p:grpSpPr>
          <a:xfrm>
            <a:off x="411020" y="984393"/>
            <a:ext cx="2231297" cy="501650"/>
            <a:chOff x="9550400" y="612775"/>
            <a:chExt cx="2231297" cy="501650"/>
          </a:xfrm>
        </p:grpSpPr>
        <p:sp>
          <p:nvSpPr>
            <p:cNvPr id="11" name="Freeform: Shape 10">
              <a:extLst>
                <a:ext uri="{FF2B5EF4-FFF2-40B4-BE49-F238E27FC236}">
                  <a16:creationId xmlns:a16="http://schemas.microsoft.com/office/drawing/2014/main" id="{DD26A2F9-4026-4DA7-B00A-AE48A8B0CD4D}"/>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0DCE7524-34A1-429B-91AD-74BE1F944E06}"/>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4" name="Freeform: Shape 13">
              <a:extLst>
                <a:ext uri="{FF2B5EF4-FFF2-40B4-BE49-F238E27FC236}">
                  <a16:creationId xmlns:a16="http://schemas.microsoft.com/office/drawing/2014/main" id="{0F68A571-28DB-453F-861D-36D50723ED4D}"/>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923DB0AA-5015-4FEA-A32D-44257CF2BED3}"/>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6" name="Freeform: Shape 15">
              <a:extLst>
                <a:ext uri="{FF2B5EF4-FFF2-40B4-BE49-F238E27FC236}">
                  <a16:creationId xmlns:a16="http://schemas.microsoft.com/office/drawing/2014/main" id="{3E8CD59B-E3D8-4E45-86AA-3D0BB06038CE}"/>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9736664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pic>
        <p:nvPicPr>
          <p:cNvPr id="22" name="Picture 7" descr="facebook">
            <a:hlinkClick r:id="rId3"/>
            <a:extLst>
              <a:ext uri="{FF2B5EF4-FFF2-40B4-BE49-F238E27FC236}">
                <a16:creationId xmlns:a16="http://schemas.microsoft.com/office/drawing/2014/main" id="{BCC76D32-C587-45AA-A26C-ED5B038C867B}"/>
              </a:ext>
            </a:extLst>
          </p:cNvPr>
          <p:cNvPicPr>
            <a:picLocks noChangeAspect="1" noChangeArrowheads="1"/>
          </p:cNvPicPr>
          <p:nvPr/>
        </p:nvPicPr>
        <p:blipFill>
          <a:blip r:embed="rId4" cstate="print"/>
          <a:srcRect/>
          <a:stretch>
            <a:fillRect/>
          </a:stretch>
        </p:blipFill>
        <p:spPr bwMode="auto">
          <a:xfrm>
            <a:off x="426720" y="5328053"/>
            <a:ext cx="333195" cy="333195"/>
          </a:xfrm>
          <a:prstGeom prst="rect">
            <a:avLst/>
          </a:prstGeom>
          <a:noFill/>
        </p:spPr>
      </p:pic>
      <p:pic>
        <p:nvPicPr>
          <p:cNvPr id="17" name="Picture 2" descr="LinkedIn">
            <a:hlinkClick r:id="rId5"/>
            <a:extLst>
              <a:ext uri="{FF2B5EF4-FFF2-40B4-BE49-F238E27FC236}">
                <a16:creationId xmlns:a16="http://schemas.microsoft.com/office/drawing/2014/main" id="{F6DF1D6E-8462-43E1-AFC5-8A5C855024F4}"/>
              </a:ext>
            </a:extLst>
          </p:cNvPr>
          <p:cNvPicPr>
            <a:picLocks noChangeAspect="1" noChangeArrowheads="1"/>
          </p:cNvPicPr>
          <p:nvPr/>
        </p:nvPicPr>
        <p:blipFill>
          <a:blip r:embed="rId6" cstate="print"/>
          <a:srcRect/>
          <a:stretch>
            <a:fillRect/>
          </a:stretch>
        </p:blipFill>
        <p:spPr bwMode="auto">
          <a:xfrm>
            <a:off x="810097" y="5328053"/>
            <a:ext cx="333195" cy="333195"/>
          </a:xfrm>
          <a:prstGeom prst="rect">
            <a:avLst/>
          </a:prstGeom>
          <a:noFill/>
        </p:spPr>
      </p:pic>
      <p:pic>
        <p:nvPicPr>
          <p:cNvPr id="19" name="Picture 4" descr="SlideShare">
            <a:hlinkClick r:id="rId7"/>
            <a:extLst>
              <a:ext uri="{FF2B5EF4-FFF2-40B4-BE49-F238E27FC236}">
                <a16:creationId xmlns:a16="http://schemas.microsoft.com/office/drawing/2014/main" id="{DA74C6D2-FFE3-4CE8-B52D-0A33097AEEAF}"/>
              </a:ext>
            </a:extLst>
          </p:cNvPr>
          <p:cNvPicPr>
            <a:picLocks noChangeAspect="1" noChangeArrowheads="1"/>
          </p:cNvPicPr>
          <p:nvPr/>
        </p:nvPicPr>
        <p:blipFill>
          <a:blip r:embed="rId8" cstate="print"/>
          <a:srcRect/>
          <a:stretch>
            <a:fillRect/>
          </a:stretch>
        </p:blipFill>
        <p:spPr bwMode="auto">
          <a:xfrm>
            <a:off x="1193474" y="5328053"/>
            <a:ext cx="333195" cy="333195"/>
          </a:xfrm>
          <a:prstGeom prst="rect">
            <a:avLst/>
          </a:prstGeom>
          <a:noFill/>
        </p:spPr>
      </p:pic>
      <p:pic>
        <p:nvPicPr>
          <p:cNvPr id="20" name="Picture 5" descr="Twitter">
            <a:hlinkClick r:id="rId9"/>
            <a:extLst>
              <a:ext uri="{FF2B5EF4-FFF2-40B4-BE49-F238E27FC236}">
                <a16:creationId xmlns:a16="http://schemas.microsoft.com/office/drawing/2014/main" id="{14E10122-92A2-4535-9737-8C1BE0EE0AEC}"/>
              </a:ext>
            </a:extLst>
          </p:cNvPr>
          <p:cNvPicPr>
            <a:picLocks noChangeAspect="1" noChangeArrowheads="1"/>
          </p:cNvPicPr>
          <p:nvPr/>
        </p:nvPicPr>
        <p:blipFill>
          <a:blip r:embed="rId10" cstate="print"/>
          <a:srcRect/>
          <a:stretch>
            <a:fillRect/>
          </a:stretch>
        </p:blipFill>
        <p:spPr bwMode="auto">
          <a:xfrm>
            <a:off x="1576851" y="5328053"/>
            <a:ext cx="333195" cy="333195"/>
          </a:xfrm>
          <a:prstGeom prst="rect">
            <a:avLst/>
          </a:prstGeom>
          <a:noFill/>
        </p:spPr>
      </p:pic>
      <p:pic>
        <p:nvPicPr>
          <p:cNvPr id="21" name="Picture 6" descr="YouTube">
            <a:hlinkClick r:id="rId11"/>
            <a:extLst>
              <a:ext uri="{FF2B5EF4-FFF2-40B4-BE49-F238E27FC236}">
                <a16:creationId xmlns:a16="http://schemas.microsoft.com/office/drawing/2014/main" id="{BA6EF96A-02CA-41A1-9095-358FE7486671}"/>
              </a:ext>
            </a:extLst>
          </p:cNvPr>
          <p:cNvPicPr>
            <a:picLocks noChangeAspect="1" noChangeArrowheads="1"/>
          </p:cNvPicPr>
          <p:nvPr userDrawn="1"/>
        </p:nvPicPr>
        <p:blipFill>
          <a:blip r:embed="rId12" cstate="print"/>
          <a:srcRect/>
          <a:stretch>
            <a:fillRect/>
          </a:stretch>
        </p:blipFill>
        <p:spPr bwMode="auto">
          <a:xfrm>
            <a:off x="1960227" y="5328053"/>
            <a:ext cx="333195" cy="333195"/>
          </a:xfrm>
          <a:prstGeom prst="rect">
            <a:avLst/>
          </a:prstGeom>
          <a:noFill/>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grpSp>
        <p:nvGrpSpPr>
          <p:cNvPr id="10" name="Group 9">
            <a:extLst>
              <a:ext uri="{FF2B5EF4-FFF2-40B4-BE49-F238E27FC236}">
                <a16:creationId xmlns:a16="http://schemas.microsoft.com/office/drawing/2014/main" id="{665BE2A4-4ACC-4E54-9A85-77DFC7F65F01}"/>
              </a:ext>
            </a:extLst>
          </p:cNvPr>
          <p:cNvGrpSpPr>
            <a:grpSpLocks noChangeAspect="1"/>
          </p:cNvGrpSpPr>
          <p:nvPr userDrawn="1"/>
        </p:nvGrpSpPr>
        <p:grpSpPr>
          <a:xfrm>
            <a:off x="9161718" y="5747778"/>
            <a:ext cx="2231297" cy="501650"/>
            <a:chOff x="9550400" y="612775"/>
            <a:chExt cx="2231297" cy="501650"/>
          </a:xfrm>
        </p:grpSpPr>
        <p:sp>
          <p:nvSpPr>
            <p:cNvPr id="11" name="Freeform: Shape 10">
              <a:extLst>
                <a:ext uri="{FF2B5EF4-FFF2-40B4-BE49-F238E27FC236}">
                  <a16:creationId xmlns:a16="http://schemas.microsoft.com/office/drawing/2014/main" id="{0CE61B69-C06F-4D0A-9437-BC399186700C}"/>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96F08509-FA85-4193-A497-0E692E886745}"/>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3" name="Freeform: Shape 12">
              <a:extLst>
                <a:ext uri="{FF2B5EF4-FFF2-40B4-BE49-F238E27FC236}">
                  <a16:creationId xmlns:a16="http://schemas.microsoft.com/office/drawing/2014/main" id="{A40793F6-8550-4F9A-98A1-4BD1C63DE3E6}"/>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4" name="Freeform: Shape 13">
              <a:extLst>
                <a:ext uri="{FF2B5EF4-FFF2-40B4-BE49-F238E27FC236}">
                  <a16:creationId xmlns:a16="http://schemas.microsoft.com/office/drawing/2014/main" id="{AF68DDBF-3EE2-4BFD-9E41-A500A2DB8E18}"/>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5" name="Freeform: Shape 14">
              <a:extLst>
                <a:ext uri="{FF2B5EF4-FFF2-40B4-BE49-F238E27FC236}">
                  <a16:creationId xmlns:a16="http://schemas.microsoft.com/office/drawing/2014/main" id="{F22E4E1F-DFDD-4EF6-8781-D2EC7D60F89D}"/>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3447345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isposition personnalisée">
    <p:bg>
      <p:bgPr>
        <a:solidFill>
          <a:schemeClr val="bg1"/>
        </a:solidFill>
        <a:effectLst/>
      </p:bgPr>
    </p:bg>
    <p:spTree>
      <p:nvGrpSpPr>
        <p:cNvPr id="1" name=""/>
        <p:cNvGrpSpPr/>
        <p:nvPr/>
      </p:nvGrpSpPr>
      <p:grpSpPr>
        <a:xfrm>
          <a:off x="0" y="0"/>
          <a:ext cx="0" cy="0"/>
          <a:chOff x="0" y="0"/>
          <a:chExt cx="0" cy="0"/>
        </a:xfrm>
      </p:grpSpPr>
      <p:sp>
        <p:nvSpPr>
          <p:cNvPr id="26" name="Rectangle 25"/>
          <p:cNvSpPr/>
          <p:nvPr userDrawn="1"/>
        </p:nvSpPr>
        <p:spPr>
          <a:xfrm>
            <a:off x="10032437" y="491074"/>
            <a:ext cx="2159563" cy="864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160"/>
          </a:p>
        </p:txBody>
      </p:sp>
      <p:grpSp>
        <p:nvGrpSpPr>
          <p:cNvPr id="36" name="Groupe 35">
            <a:extLst>
              <a:ext uri="{FF2B5EF4-FFF2-40B4-BE49-F238E27FC236}">
                <a16:creationId xmlns:a16="http://schemas.microsoft.com/office/drawing/2014/main" id="{7F9D2791-B173-42B3-B2B4-C8C41545D0A3}"/>
              </a:ext>
            </a:extLst>
          </p:cNvPr>
          <p:cNvGrpSpPr/>
          <p:nvPr userDrawn="1"/>
        </p:nvGrpSpPr>
        <p:grpSpPr>
          <a:xfrm>
            <a:off x="11318617" y="170118"/>
            <a:ext cx="559248" cy="466786"/>
            <a:chOff x="11501102" y="171573"/>
            <a:chExt cx="419436" cy="388988"/>
          </a:xfrm>
        </p:grpSpPr>
        <p:sp>
          <p:nvSpPr>
            <p:cNvPr id="37" name="Freeform 13">
              <a:extLst>
                <a:ext uri="{FF2B5EF4-FFF2-40B4-BE49-F238E27FC236}">
                  <a16:creationId xmlns:a16="http://schemas.microsoft.com/office/drawing/2014/main" id="{61D9E28F-F43B-4327-A203-35257E9B0F4C}"/>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sz="2160"/>
            </a:p>
          </p:txBody>
        </p:sp>
        <p:sp>
          <p:nvSpPr>
            <p:cNvPr id="38" name="Freeform 14">
              <a:extLst>
                <a:ext uri="{FF2B5EF4-FFF2-40B4-BE49-F238E27FC236}">
                  <a16:creationId xmlns:a16="http://schemas.microsoft.com/office/drawing/2014/main" id="{C84D125B-2383-4B68-9682-68F77F5BC54C}"/>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sz="2160"/>
            </a:p>
          </p:txBody>
        </p:sp>
      </p:grpSp>
      <p:sp>
        <p:nvSpPr>
          <p:cNvPr id="7" name="Rectangle 6">
            <a:extLst>
              <a:ext uri="{FF2B5EF4-FFF2-40B4-BE49-F238E27FC236}">
                <a16:creationId xmlns:a16="http://schemas.microsoft.com/office/drawing/2014/main" id="{CC552D96-F524-489B-BBE0-797957FCCDF4}"/>
              </a:ext>
            </a:extLst>
          </p:cNvPr>
          <p:cNvSpPr/>
          <p:nvPr userDrawn="1"/>
        </p:nvSpPr>
        <p:spPr>
          <a:xfrm>
            <a:off x="-168696" y="0"/>
            <a:ext cx="3239738" cy="6858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endParaRPr lang="fr-FR" sz="2160"/>
          </a:p>
        </p:txBody>
      </p:sp>
      <p:sp>
        <p:nvSpPr>
          <p:cNvPr id="8" name="Text Placeholder 7">
            <a:extLst>
              <a:ext uri="{FF2B5EF4-FFF2-40B4-BE49-F238E27FC236}">
                <a16:creationId xmlns:a16="http://schemas.microsoft.com/office/drawing/2014/main" id="{329E8B26-ECF1-4206-AAFB-17D021049808}"/>
              </a:ext>
            </a:extLst>
          </p:cNvPr>
          <p:cNvSpPr txBox="1">
            <a:spLocks/>
          </p:cNvSpPr>
          <p:nvPr userDrawn="1"/>
        </p:nvSpPr>
        <p:spPr>
          <a:xfrm>
            <a:off x="3261814" y="6639355"/>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fr-FR" sz="900" b="1" dirty="0">
                <a:solidFill>
                  <a:schemeClr val="tx1">
                    <a:lumMod val="65000"/>
                    <a:lumOff val="35000"/>
                  </a:schemeClr>
                </a:solidFill>
              </a:rPr>
              <a:t>Cloud Infrastructure Services France </a:t>
            </a:r>
            <a:r>
              <a:rPr lang="en-US" sz="900" dirty="0">
                <a:solidFill>
                  <a:schemeClr val="tx1">
                    <a:lumMod val="65000"/>
                    <a:lumOff val="35000"/>
                  </a:schemeClr>
                </a:solidFill>
              </a:rPr>
              <a:t>| Projects &amp; Consulting</a:t>
            </a:r>
          </a:p>
        </p:txBody>
      </p:sp>
      <p:sp>
        <p:nvSpPr>
          <p:cNvPr id="2" name="Rectangle 1">
            <a:extLst>
              <a:ext uri="{FF2B5EF4-FFF2-40B4-BE49-F238E27FC236}">
                <a16:creationId xmlns:a16="http://schemas.microsoft.com/office/drawing/2014/main" id="{2EF0118A-D5EE-4BCC-B452-7726C28BC373}"/>
              </a:ext>
            </a:extLst>
          </p:cNvPr>
          <p:cNvSpPr/>
          <p:nvPr userDrawn="1"/>
        </p:nvSpPr>
        <p:spPr>
          <a:xfrm>
            <a:off x="3071042" y="774830"/>
            <a:ext cx="9120958" cy="2937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Trebuchet MS" panose="020B0603020202020204" pitchFamily="34" charset="0"/>
              </a:rPr>
              <a:t>PRINCIPALES REFERENCES</a:t>
            </a:r>
          </a:p>
        </p:txBody>
      </p:sp>
      <p:sp>
        <p:nvSpPr>
          <p:cNvPr id="5" name="Titre 4">
            <a:extLst>
              <a:ext uri="{FF2B5EF4-FFF2-40B4-BE49-F238E27FC236}">
                <a16:creationId xmlns:a16="http://schemas.microsoft.com/office/drawing/2014/main" id="{65E4FC4E-25CE-467B-A2EA-CA2D72359DAC}"/>
              </a:ext>
            </a:extLst>
          </p:cNvPr>
          <p:cNvSpPr>
            <a:spLocks noGrp="1"/>
          </p:cNvSpPr>
          <p:nvPr>
            <p:ph type="title" hasCustomPrompt="1"/>
          </p:nvPr>
        </p:nvSpPr>
        <p:spPr>
          <a:xfrm>
            <a:off x="3071042" y="115418"/>
            <a:ext cx="8247575" cy="537412"/>
          </a:xfrm>
          <a:prstGeom prst="rect">
            <a:avLst/>
          </a:prstGeom>
        </p:spPr>
        <p:txBody>
          <a:bodyPr>
            <a:normAutofit/>
          </a:bodyPr>
          <a:lstStyle>
            <a:lvl1pPr>
              <a:defRPr sz="2800" b="1">
                <a:solidFill>
                  <a:schemeClr val="accent1"/>
                </a:solidFill>
                <a:latin typeface="Trebuchet MS" panose="020B0603020202020204" pitchFamily="34" charset="0"/>
              </a:defRPr>
            </a:lvl1pPr>
          </a:lstStyle>
          <a:p>
            <a:r>
              <a:rPr lang="fr-FR" dirty="0"/>
              <a:t>Titre du </a:t>
            </a:r>
            <a:r>
              <a:rPr lang="fr-FR" dirty="0" err="1"/>
              <a:t>miniCV</a:t>
            </a:r>
            <a:endParaRPr lang="fr-FR" dirty="0"/>
          </a:p>
        </p:txBody>
      </p:sp>
      <p:sp>
        <p:nvSpPr>
          <p:cNvPr id="11" name="Espace réservé du texte 10">
            <a:extLst>
              <a:ext uri="{FF2B5EF4-FFF2-40B4-BE49-F238E27FC236}">
                <a16:creationId xmlns:a16="http://schemas.microsoft.com/office/drawing/2014/main" id="{711EBA43-D10B-4AB4-B870-7BEBAF8814A1}"/>
              </a:ext>
            </a:extLst>
          </p:cNvPr>
          <p:cNvSpPr>
            <a:spLocks noGrp="1"/>
          </p:cNvSpPr>
          <p:nvPr>
            <p:ph type="body" sz="quarter" idx="10" hasCustomPrompt="1"/>
          </p:nvPr>
        </p:nvSpPr>
        <p:spPr>
          <a:xfrm>
            <a:off x="-70" y="112788"/>
            <a:ext cx="2879725" cy="482600"/>
          </a:xfrm>
          <a:prstGeom prst="rect">
            <a:avLst/>
          </a:prstGeom>
        </p:spPr>
        <p:txBody>
          <a:bodyPr anchor="ctr">
            <a:noAutofit/>
          </a:bodyPr>
          <a:lstStyle>
            <a:lvl1pPr marL="0" indent="0" algn="r">
              <a:buNone/>
              <a:defRPr sz="2000">
                <a:solidFill>
                  <a:schemeClr val="bg1"/>
                </a:solidFill>
                <a:latin typeface="Trebuchet MS" panose="020B0603020202020204" pitchFamily="34" charset="0"/>
              </a:defRPr>
            </a:lvl1pPr>
            <a:lvl2pPr>
              <a:defRPr sz="2000">
                <a:latin typeface="Trebuchet MS" panose="020B0603020202020204" pitchFamily="34" charset="0"/>
              </a:defRPr>
            </a:lvl2pPr>
            <a:lvl3pPr>
              <a:defRPr sz="2000">
                <a:latin typeface="Trebuchet MS" panose="020B0603020202020204" pitchFamily="34" charset="0"/>
              </a:defRPr>
            </a:lvl3pPr>
            <a:lvl4pPr>
              <a:defRPr sz="2000">
                <a:latin typeface="Trebuchet MS" panose="020B0603020202020204" pitchFamily="34" charset="0"/>
              </a:defRPr>
            </a:lvl4pPr>
            <a:lvl5pPr>
              <a:defRPr sz="2000">
                <a:latin typeface="Trebuchet MS" panose="020B0603020202020204" pitchFamily="34" charset="0"/>
              </a:defRPr>
            </a:lvl5pPr>
          </a:lstStyle>
          <a:p>
            <a:pPr lvl="0"/>
            <a:r>
              <a:rPr lang="fr-FR" dirty="0"/>
              <a:t>Prénom, N.</a:t>
            </a:r>
          </a:p>
        </p:txBody>
      </p:sp>
      <p:sp>
        <p:nvSpPr>
          <p:cNvPr id="13" name="ZoneTexte 12">
            <a:extLst>
              <a:ext uri="{FF2B5EF4-FFF2-40B4-BE49-F238E27FC236}">
                <a16:creationId xmlns:a16="http://schemas.microsoft.com/office/drawing/2014/main" id="{BF50E348-AEE8-46CA-ABD5-69DACCDDD527}"/>
              </a:ext>
            </a:extLst>
          </p:cNvPr>
          <p:cNvSpPr txBox="1"/>
          <p:nvPr userDrawn="1"/>
        </p:nvSpPr>
        <p:spPr>
          <a:xfrm>
            <a:off x="1100421" y="458908"/>
            <a:ext cx="1661802" cy="276999"/>
          </a:xfrm>
          <a:prstGeom prst="rect">
            <a:avLst/>
          </a:prstGeom>
          <a:noFill/>
        </p:spPr>
        <p:txBody>
          <a:bodyPr wrap="none" rtlCol="0">
            <a:spAutoFit/>
          </a:bodyPr>
          <a:lstStyle/>
          <a:p>
            <a:pPr algn="ctr"/>
            <a:r>
              <a:rPr lang="fr-FR" sz="1200" dirty="0" err="1">
                <a:solidFill>
                  <a:schemeClr val="bg1"/>
                </a:solidFill>
                <a:latin typeface="Trebuchet MS" panose="020B0603020202020204" pitchFamily="34" charset="0"/>
              </a:rPr>
              <a:t>Projects</a:t>
            </a:r>
            <a:r>
              <a:rPr lang="fr-FR" sz="1200" dirty="0">
                <a:solidFill>
                  <a:schemeClr val="bg1"/>
                </a:solidFill>
                <a:latin typeface="Trebuchet MS" panose="020B0603020202020204" pitchFamily="34" charset="0"/>
              </a:rPr>
              <a:t> &amp; Consulting</a:t>
            </a:r>
          </a:p>
        </p:txBody>
      </p:sp>
      <p:sp>
        <p:nvSpPr>
          <p:cNvPr id="14" name="Rectangle 13">
            <a:extLst>
              <a:ext uri="{FF2B5EF4-FFF2-40B4-BE49-F238E27FC236}">
                <a16:creationId xmlns:a16="http://schemas.microsoft.com/office/drawing/2014/main" id="{AC7F7F78-8094-412A-8137-77E7E6E37603}"/>
              </a:ext>
            </a:extLst>
          </p:cNvPr>
          <p:cNvSpPr/>
          <p:nvPr userDrawn="1"/>
        </p:nvSpPr>
        <p:spPr>
          <a:xfrm>
            <a:off x="-168696" y="774273"/>
            <a:ext cx="3239738" cy="288914"/>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r>
              <a:rPr lang="fr-FR" sz="1600" b="1" dirty="0">
                <a:solidFill>
                  <a:schemeClr val="bg1"/>
                </a:solidFill>
                <a:latin typeface="Trebuchet MS" panose="020B0603020202020204" pitchFamily="34" charset="0"/>
              </a:rPr>
              <a:t>PROFIL</a:t>
            </a:r>
          </a:p>
        </p:txBody>
      </p:sp>
      <p:sp>
        <p:nvSpPr>
          <p:cNvPr id="17" name="Espace réservé du texte 16">
            <a:extLst>
              <a:ext uri="{FF2B5EF4-FFF2-40B4-BE49-F238E27FC236}">
                <a16:creationId xmlns:a16="http://schemas.microsoft.com/office/drawing/2014/main" id="{E7EACBA4-7D52-493B-AE5C-5B0DFD25E39D}"/>
              </a:ext>
            </a:extLst>
          </p:cNvPr>
          <p:cNvSpPr>
            <a:spLocks noGrp="1"/>
          </p:cNvSpPr>
          <p:nvPr userDrawn="1">
            <p:ph type="body" sz="quarter" idx="11" hasCustomPrompt="1"/>
          </p:nvPr>
        </p:nvSpPr>
        <p:spPr>
          <a:xfrm>
            <a:off x="-9525" y="1074739"/>
            <a:ext cx="2889250" cy="654025"/>
          </a:xfrm>
          <a:prstGeom prst="rect">
            <a:avLst/>
          </a:prstGeom>
        </p:spPr>
        <p:txBody>
          <a:bodyPr>
            <a:spAutoFit/>
          </a:bodyPr>
          <a:lstStyle>
            <a:lvl1pPr marL="171450" indent="-171450">
              <a:lnSpc>
                <a:spcPct val="100000"/>
              </a:lnSpc>
              <a:spcBef>
                <a:spcPts val="0"/>
              </a:spcBef>
              <a:spcAft>
                <a:spcPts val="315"/>
              </a:spcAft>
              <a:buFont typeface="Courier New" panose="02070309020205020404" pitchFamily="49" charset="0"/>
              <a:buChar char="o"/>
              <a:defRPr sz="10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050">
                <a:latin typeface="Verdana" panose="020B0604030504040204" pitchFamily="34" charset="0"/>
                <a:ea typeface="Verdana" panose="020B0604030504040204" pitchFamily="34" charset="0"/>
                <a:cs typeface="Verdana" panose="020B0604030504040204" pitchFamily="34" charset="0"/>
              </a:defRPr>
            </a:lvl2pPr>
            <a:lvl3pPr marL="914400" indent="0">
              <a:buNone/>
              <a:defRPr sz="1050">
                <a:latin typeface="Verdana" panose="020B0604030504040204" pitchFamily="34" charset="0"/>
                <a:ea typeface="Verdana" panose="020B0604030504040204" pitchFamily="34" charset="0"/>
                <a:cs typeface="Verdana" panose="020B0604030504040204" pitchFamily="34" charset="0"/>
              </a:defRPr>
            </a:lvl3pPr>
            <a:lvl4pPr marL="1371600" indent="0">
              <a:buNone/>
              <a:defRPr sz="1050">
                <a:latin typeface="Verdana" panose="020B0604030504040204" pitchFamily="34" charset="0"/>
                <a:ea typeface="Verdana" panose="020B0604030504040204" pitchFamily="34" charset="0"/>
                <a:cs typeface="Verdana" panose="020B0604030504040204" pitchFamily="34" charset="0"/>
              </a:defRPr>
            </a:lvl4pPr>
            <a:lvl5pPr marL="1828800" indent="0">
              <a:buNone/>
              <a:defRPr sz="1050">
                <a:latin typeface="Verdana" panose="020B0604030504040204" pitchFamily="34" charset="0"/>
                <a:ea typeface="Verdana" panose="020B0604030504040204" pitchFamily="34" charset="0"/>
                <a:cs typeface="Verdana" panose="020B0604030504040204" pitchFamily="34" charset="0"/>
              </a:defRPr>
            </a:lvl5pPr>
          </a:lstStyle>
          <a:p>
            <a:pPr lvl="0"/>
            <a:r>
              <a:rPr lang="fr-FR" dirty="0"/>
              <a:t>Item 1</a:t>
            </a:r>
          </a:p>
          <a:p>
            <a:pPr lvl="0"/>
            <a:r>
              <a:rPr lang="fr-FR" dirty="0"/>
              <a:t>Item 2</a:t>
            </a:r>
          </a:p>
          <a:p>
            <a:pPr lvl="0"/>
            <a:r>
              <a:rPr lang="fr-FR" dirty="0"/>
              <a:t>Item 3</a:t>
            </a:r>
          </a:p>
        </p:txBody>
      </p:sp>
      <p:grpSp>
        <p:nvGrpSpPr>
          <p:cNvPr id="24" name="Group 14">
            <a:extLst>
              <a:ext uri="{FF2B5EF4-FFF2-40B4-BE49-F238E27FC236}">
                <a16:creationId xmlns:a16="http://schemas.microsoft.com/office/drawing/2014/main" id="{B5E227E1-1929-42A7-AA00-EF3BC95A4233}"/>
              </a:ext>
            </a:extLst>
          </p:cNvPr>
          <p:cNvGrpSpPr>
            <a:grpSpLocks noChangeAspect="1"/>
          </p:cNvGrpSpPr>
          <p:nvPr userDrawn="1"/>
        </p:nvGrpSpPr>
        <p:grpSpPr>
          <a:xfrm>
            <a:off x="10989316" y="6588832"/>
            <a:ext cx="888549" cy="198100"/>
            <a:chOff x="728663" y="4465638"/>
            <a:chExt cx="5354637" cy="1193800"/>
          </a:xfrm>
        </p:grpSpPr>
        <p:sp>
          <p:nvSpPr>
            <p:cNvPr id="25" name="Freeform 11">
              <a:extLst>
                <a:ext uri="{FF2B5EF4-FFF2-40B4-BE49-F238E27FC236}">
                  <a16:creationId xmlns:a16="http://schemas.microsoft.com/office/drawing/2014/main" id="{E226E240-9660-40E4-9154-8B0DFB572FB1}"/>
                </a:ext>
              </a:extLst>
            </p:cNvPr>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2">
              <a:extLst>
                <a:ext uri="{FF2B5EF4-FFF2-40B4-BE49-F238E27FC236}">
                  <a16:creationId xmlns:a16="http://schemas.microsoft.com/office/drawing/2014/main" id="{1595570D-61BC-4BC5-B90D-D3FABE184158}"/>
                </a:ext>
              </a:extLst>
            </p:cNvPr>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13">
              <a:extLst>
                <a:ext uri="{FF2B5EF4-FFF2-40B4-BE49-F238E27FC236}">
                  <a16:creationId xmlns:a16="http://schemas.microsoft.com/office/drawing/2014/main" id="{3E74AEA1-3672-402B-A5E9-6DA0415E1402}"/>
                </a:ext>
              </a:extLst>
            </p:cNvPr>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14">
              <a:extLst>
                <a:ext uri="{FF2B5EF4-FFF2-40B4-BE49-F238E27FC236}">
                  <a16:creationId xmlns:a16="http://schemas.microsoft.com/office/drawing/2014/main" id="{9D2503BA-EA5C-4DCB-B254-163D3E34AAFF}"/>
                </a:ext>
              </a:extLst>
            </p:cNvPr>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15">
              <a:extLst>
                <a:ext uri="{FF2B5EF4-FFF2-40B4-BE49-F238E27FC236}">
                  <a16:creationId xmlns:a16="http://schemas.microsoft.com/office/drawing/2014/main" id="{6A88CFE7-829A-4098-9BA8-0FFB9DB9C031}"/>
                </a:ext>
              </a:extLst>
            </p:cNvPr>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537392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ontent RH image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C94FEA8-066A-4CC1-BFCC-10ED1764A21E}"/>
              </a:ext>
            </a:extLst>
          </p:cNvPr>
          <p:cNvSpPr>
            <a:spLocks noGrp="1"/>
          </p:cNvSpPr>
          <p:nvPr>
            <p:ph type="pic" sz="quarter" idx="10"/>
          </p:nvPr>
        </p:nvSpPr>
        <p:spPr>
          <a:xfrm>
            <a:off x="7223124" y="0"/>
            <a:ext cx="4968876" cy="6858000"/>
          </a:xfrm>
          <a:custGeom>
            <a:avLst/>
            <a:gdLst>
              <a:gd name="connsiteX0" fmla="*/ 4563423 w 4968876"/>
              <a:gd name="connsiteY0" fmla="*/ 205058 h 6858000"/>
              <a:gd name="connsiteX1" fmla="*/ 4339039 w 4968876"/>
              <a:gd name="connsiteY1" fmla="*/ 436971 h 6858000"/>
              <a:gd name="connsiteX2" fmla="*/ 4416767 w 4968876"/>
              <a:gd name="connsiteY2" fmla="*/ 551459 h 6858000"/>
              <a:gd name="connsiteX3" fmla="*/ 4495961 w 4968876"/>
              <a:gd name="connsiteY3" fmla="*/ 552927 h 6858000"/>
              <a:gd name="connsiteX4" fmla="*/ 4528042 w 4968876"/>
              <a:gd name="connsiteY4" fmla="*/ 536965 h 6858000"/>
              <a:gd name="connsiteX5" fmla="*/ 4554424 w 4968876"/>
              <a:gd name="connsiteY5" fmla="*/ 513474 h 6858000"/>
              <a:gd name="connsiteX6" fmla="*/ 4547380 w 4968876"/>
              <a:gd name="connsiteY6" fmla="*/ 536398 h 6858000"/>
              <a:gd name="connsiteX7" fmla="*/ 4482579 w 4968876"/>
              <a:gd name="connsiteY7" fmla="*/ 579359 h 6858000"/>
              <a:gd name="connsiteX8" fmla="*/ 4536878 w 4968876"/>
              <a:gd name="connsiteY8" fmla="*/ 594046 h 6858000"/>
              <a:gd name="connsiteX9" fmla="*/ 4666020 w 4968876"/>
              <a:gd name="connsiteY9" fmla="*/ 551453 h 6858000"/>
              <a:gd name="connsiteX10" fmla="*/ 4601449 w 4968876"/>
              <a:gd name="connsiteY10" fmla="*/ 494172 h 6858000"/>
              <a:gd name="connsiteX11" fmla="*/ 4666020 w 4968876"/>
              <a:gd name="connsiteY11" fmla="*/ 525016 h 6858000"/>
              <a:gd name="connsiteX12" fmla="*/ 4751252 w 4968876"/>
              <a:gd name="connsiteY12" fmla="*/ 467391 h 6858000"/>
              <a:gd name="connsiteX13" fmla="*/ 4758467 w 4968876"/>
              <a:gd name="connsiteY13" fmla="*/ 431058 h 6858000"/>
              <a:gd name="connsiteX14" fmla="*/ 4758475 w 4968876"/>
              <a:gd name="connsiteY14" fmla="*/ 431100 h 6858000"/>
              <a:gd name="connsiteX15" fmla="*/ 4758475 w 4968876"/>
              <a:gd name="connsiteY15" fmla="*/ 431017 h 6858000"/>
              <a:gd name="connsiteX16" fmla="*/ 4758475 w 4968876"/>
              <a:gd name="connsiteY16" fmla="*/ 428164 h 6858000"/>
              <a:gd name="connsiteX17" fmla="*/ 4686614 w 4968876"/>
              <a:gd name="connsiteY17" fmla="*/ 279916 h 6858000"/>
              <a:gd name="connsiteX18" fmla="*/ 4573689 w 4968876"/>
              <a:gd name="connsiteY18" fmla="*/ 209461 h 6858000"/>
              <a:gd name="connsiteX19" fmla="*/ 4563423 w 4968876"/>
              <a:gd name="connsiteY19" fmla="*/ 205058 h 6858000"/>
              <a:gd name="connsiteX20" fmla="*/ 0 w 4968876"/>
              <a:gd name="connsiteY20" fmla="*/ 0 h 6858000"/>
              <a:gd name="connsiteX21" fmla="*/ 4968876 w 4968876"/>
              <a:gd name="connsiteY21" fmla="*/ 0 h 6858000"/>
              <a:gd name="connsiteX22" fmla="*/ 4968876 w 4968876"/>
              <a:gd name="connsiteY22" fmla="*/ 6858000 h 6858000"/>
              <a:gd name="connsiteX23" fmla="*/ 0 w 496887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8876" h="6858000">
                <a:moveTo>
                  <a:pt x="4563423" y="205058"/>
                </a:moveTo>
                <a:cubicBezTo>
                  <a:pt x="4513560" y="265238"/>
                  <a:pt x="4339039" y="310740"/>
                  <a:pt x="4339039" y="436971"/>
                </a:cubicBezTo>
                <a:cubicBezTo>
                  <a:pt x="4339039" y="486876"/>
                  <a:pt x="4369837" y="533846"/>
                  <a:pt x="4416767" y="551459"/>
                </a:cubicBezTo>
                <a:cubicBezTo>
                  <a:pt x="4443165" y="561734"/>
                  <a:pt x="4469563" y="561734"/>
                  <a:pt x="4495961" y="552927"/>
                </a:cubicBezTo>
                <a:cubicBezTo>
                  <a:pt x="4507694" y="549258"/>
                  <a:pt x="4518326" y="543753"/>
                  <a:pt x="4528042" y="536965"/>
                </a:cubicBezTo>
                <a:lnTo>
                  <a:pt x="4554424" y="513474"/>
                </a:lnTo>
                <a:lnTo>
                  <a:pt x="4547380" y="536398"/>
                </a:lnTo>
                <a:cubicBezTo>
                  <a:pt x="4535685" y="558154"/>
                  <a:pt x="4511196" y="574953"/>
                  <a:pt x="4482579" y="579359"/>
                </a:cubicBezTo>
                <a:cubicBezTo>
                  <a:pt x="4491384" y="588171"/>
                  <a:pt x="4511930" y="594046"/>
                  <a:pt x="4536878" y="594046"/>
                </a:cubicBezTo>
                <a:cubicBezTo>
                  <a:pt x="4582371" y="594046"/>
                  <a:pt x="4638137" y="580827"/>
                  <a:pt x="4666020" y="551453"/>
                </a:cubicBezTo>
                <a:cubicBezTo>
                  <a:pt x="4627865" y="552921"/>
                  <a:pt x="4602917" y="527953"/>
                  <a:pt x="4601449" y="494172"/>
                </a:cubicBezTo>
                <a:cubicBezTo>
                  <a:pt x="4619059" y="516203"/>
                  <a:pt x="4641072" y="525016"/>
                  <a:pt x="4666020" y="525016"/>
                </a:cubicBezTo>
                <a:cubicBezTo>
                  <a:pt x="4704543" y="525016"/>
                  <a:pt x="4737287" y="501057"/>
                  <a:pt x="4751252" y="467391"/>
                </a:cubicBezTo>
                <a:lnTo>
                  <a:pt x="4758467" y="431058"/>
                </a:lnTo>
                <a:lnTo>
                  <a:pt x="4758475" y="431100"/>
                </a:lnTo>
                <a:lnTo>
                  <a:pt x="4758475" y="431017"/>
                </a:lnTo>
                <a:lnTo>
                  <a:pt x="4758475" y="428164"/>
                </a:lnTo>
                <a:cubicBezTo>
                  <a:pt x="4758475" y="369452"/>
                  <a:pt x="4729144" y="319547"/>
                  <a:pt x="4686614" y="279916"/>
                </a:cubicBezTo>
                <a:cubicBezTo>
                  <a:pt x="4654349" y="249092"/>
                  <a:pt x="4614752" y="227075"/>
                  <a:pt x="4573689" y="209461"/>
                </a:cubicBezTo>
                <a:cubicBezTo>
                  <a:pt x="4570755" y="207994"/>
                  <a:pt x="4567822" y="206526"/>
                  <a:pt x="4563423" y="205058"/>
                </a:cubicBezTo>
                <a:close/>
                <a:moveTo>
                  <a:pt x="0" y="0"/>
                </a:moveTo>
                <a:lnTo>
                  <a:pt x="4968876" y="0"/>
                </a:lnTo>
                <a:lnTo>
                  <a:pt x="496887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4" y="1161430"/>
            <a:ext cx="6627290" cy="1115442"/>
          </a:xfrm>
        </p:spPr>
        <p:txBody>
          <a:bodyPr vert="horz" lIns="0" tIns="0" rIns="0" bIns="0" rtlCol="0" anchor="b">
            <a:noAutofit/>
          </a:bodyPr>
          <a:lstStyle>
            <a:lvl1pPr>
              <a:defRPr lang="en-GB" sz="3600">
                <a:solidFill>
                  <a:schemeClr val="tx1"/>
                </a:solidFill>
              </a:defRPr>
            </a:lvl1pPr>
          </a:lstStyle>
          <a:p>
            <a:pPr lvl="0"/>
            <a:r>
              <a:rPr lang="en-US"/>
              <a:t>Click to edit Master title style</a:t>
            </a:r>
            <a:endParaRPr lang="en-GB"/>
          </a:p>
        </p:txBody>
      </p:sp>
      <p:sp>
        <p:nvSpPr>
          <p:cNvPr id="5" name="Text Placeholder 4">
            <a:extLst>
              <a:ext uri="{FF2B5EF4-FFF2-40B4-BE49-F238E27FC236}">
                <a16:creationId xmlns:a16="http://schemas.microsoft.com/office/drawing/2014/main" id="{D410FA47-1FF8-451B-8532-F1B477524FA0}"/>
              </a:ext>
            </a:extLst>
          </p:cNvPr>
          <p:cNvSpPr>
            <a:spLocks noGrp="1"/>
          </p:cNvSpPr>
          <p:nvPr>
            <p:ph type="body" sz="quarter" idx="11"/>
          </p:nvPr>
        </p:nvSpPr>
        <p:spPr>
          <a:xfrm>
            <a:off x="404813" y="2492374"/>
            <a:ext cx="6627290" cy="2736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0828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92814EB-708F-421C-9F3F-E5C7B767B62F}"/>
              </a:ext>
              <a:ext uri="{C183D7F6-B498-43B3-948B-1728B52AA6E4}">
                <adec:decorative xmlns:adec="http://schemas.microsoft.com/office/drawing/2017/decorative" val="1"/>
              </a:ext>
            </a:extLst>
          </p:cNvPr>
          <p:cNvSpPr>
            <a:spLocks noGrp="1"/>
          </p:cNvSpPr>
          <p:nvPr>
            <p:ph type="pic" sz="quarter" idx="10" hasCustomPrompt="1"/>
          </p:nvPr>
        </p:nvSpPr>
        <p:spPr>
          <a:xfrm>
            <a:off x="0" y="0"/>
            <a:ext cx="12192000" cy="6858000"/>
          </a:xfrm>
          <a:custGeom>
            <a:avLst/>
            <a:gdLst>
              <a:gd name="connsiteX0" fmla="*/ 10205289 w 12192000"/>
              <a:gd name="connsiteY0" fmla="*/ 966629 h 6858000"/>
              <a:gd name="connsiteX1" fmla="*/ 10155045 w 12192000"/>
              <a:gd name="connsiteY1" fmla="*/ 1089100 h 6858000"/>
              <a:gd name="connsiteX2" fmla="*/ 10129923 w 12192000"/>
              <a:gd name="connsiteY2" fmla="*/ 1057697 h 6858000"/>
              <a:gd name="connsiteX3" fmla="*/ 10205289 w 12192000"/>
              <a:gd name="connsiteY3" fmla="*/ 966629 h 6858000"/>
              <a:gd name="connsiteX4" fmla="*/ 10359163 w 12192000"/>
              <a:gd name="connsiteY4" fmla="*/ 768791 h 6858000"/>
              <a:gd name="connsiteX5" fmla="*/ 10381145 w 12192000"/>
              <a:gd name="connsiteY5" fmla="*/ 803334 h 6858000"/>
              <a:gd name="connsiteX6" fmla="*/ 10330900 w 12192000"/>
              <a:gd name="connsiteY6" fmla="*/ 875561 h 6858000"/>
              <a:gd name="connsiteX7" fmla="*/ 10359163 w 12192000"/>
              <a:gd name="connsiteY7" fmla="*/ 768791 h 6858000"/>
              <a:gd name="connsiteX8" fmla="*/ 11203898 w 12192000"/>
              <a:gd name="connsiteY8" fmla="*/ 658881 h 6858000"/>
              <a:gd name="connsiteX9" fmla="*/ 11178776 w 12192000"/>
              <a:gd name="connsiteY9" fmla="*/ 684003 h 6858000"/>
              <a:gd name="connsiteX10" fmla="*/ 11203898 w 12192000"/>
              <a:gd name="connsiteY10" fmla="*/ 709126 h 6858000"/>
              <a:gd name="connsiteX11" fmla="*/ 11229020 w 12192000"/>
              <a:gd name="connsiteY11" fmla="*/ 684003 h 6858000"/>
              <a:gd name="connsiteX12" fmla="*/ 11203898 w 12192000"/>
              <a:gd name="connsiteY12" fmla="*/ 658881 h 6858000"/>
              <a:gd name="connsiteX13" fmla="*/ 10842765 w 12192000"/>
              <a:gd name="connsiteY13" fmla="*/ 646320 h 6858000"/>
              <a:gd name="connsiteX14" fmla="*/ 10817643 w 12192000"/>
              <a:gd name="connsiteY14" fmla="*/ 674583 h 6858000"/>
              <a:gd name="connsiteX15" fmla="*/ 10842765 w 12192000"/>
              <a:gd name="connsiteY15" fmla="*/ 699705 h 6858000"/>
              <a:gd name="connsiteX16" fmla="*/ 10867887 w 12192000"/>
              <a:gd name="connsiteY16" fmla="*/ 671442 h 6858000"/>
              <a:gd name="connsiteX17" fmla="*/ 10842765 w 12192000"/>
              <a:gd name="connsiteY17" fmla="*/ 646320 h 6858000"/>
              <a:gd name="connsiteX18" fmla="*/ 9570952 w 12192000"/>
              <a:gd name="connsiteY18" fmla="*/ 621198 h 6858000"/>
              <a:gd name="connsiteX19" fmla="*/ 9420219 w 12192000"/>
              <a:gd name="connsiteY19" fmla="*/ 806475 h 6858000"/>
              <a:gd name="connsiteX20" fmla="*/ 9545830 w 12192000"/>
              <a:gd name="connsiteY20" fmla="*/ 969769 h 6858000"/>
              <a:gd name="connsiteX21" fmla="*/ 9665161 w 12192000"/>
              <a:gd name="connsiteY21" fmla="*/ 894402 h 6858000"/>
              <a:gd name="connsiteX22" fmla="*/ 9724826 w 12192000"/>
              <a:gd name="connsiteY22" fmla="*/ 954068 h 6858000"/>
              <a:gd name="connsiteX23" fmla="*/ 9797053 w 12192000"/>
              <a:gd name="connsiteY23" fmla="*/ 900683 h 6858000"/>
              <a:gd name="connsiteX24" fmla="*/ 9847297 w 12192000"/>
              <a:gd name="connsiteY24" fmla="*/ 954068 h 6858000"/>
              <a:gd name="connsiteX25" fmla="*/ 9894401 w 12192000"/>
              <a:gd name="connsiteY25" fmla="*/ 928946 h 6858000"/>
              <a:gd name="connsiteX26" fmla="*/ 9947786 w 12192000"/>
              <a:gd name="connsiteY26" fmla="*/ 1092240 h 6858000"/>
              <a:gd name="connsiteX27" fmla="*/ 9935225 w 12192000"/>
              <a:gd name="connsiteY27" fmla="*/ 957208 h 6858000"/>
              <a:gd name="connsiteX28" fmla="*/ 9985470 w 12192000"/>
              <a:gd name="connsiteY28" fmla="*/ 775072 h 6858000"/>
              <a:gd name="connsiteX29" fmla="*/ 10013732 w 12192000"/>
              <a:gd name="connsiteY29" fmla="*/ 828457 h 6858000"/>
              <a:gd name="connsiteX30" fmla="*/ 10007452 w 12192000"/>
              <a:gd name="connsiteY30" fmla="*/ 875561 h 6858000"/>
              <a:gd name="connsiteX31" fmla="*/ 9944646 w 12192000"/>
              <a:gd name="connsiteY31" fmla="*/ 935226 h 6858000"/>
              <a:gd name="connsiteX32" fmla="*/ 9969768 w 12192000"/>
              <a:gd name="connsiteY32" fmla="*/ 954068 h 6858000"/>
              <a:gd name="connsiteX33" fmla="*/ 10045135 w 12192000"/>
              <a:gd name="connsiteY33" fmla="*/ 878701 h 6858000"/>
              <a:gd name="connsiteX34" fmla="*/ 10092239 w 12192000"/>
              <a:gd name="connsiteY34" fmla="*/ 844158 h 6858000"/>
              <a:gd name="connsiteX35" fmla="*/ 10092239 w 12192000"/>
              <a:gd name="connsiteY35" fmla="*/ 859859 h 6858000"/>
              <a:gd name="connsiteX36" fmla="*/ 10148764 w 12192000"/>
              <a:gd name="connsiteY36" fmla="*/ 938366 h 6858000"/>
              <a:gd name="connsiteX37" fmla="*/ 10208430 w 12192000"/>
              <a:gd name="connsiteY37" fmla="*/ 891262 h 6858000"/>
              <a:gd name="connsiteX38" fmla="*/ 10211570 w 12192000"/>
              <a:gd name="connsiteY38" fmla="*/ 935226 h 6858000"/>
              <a:gd name="connsiteX39" fmla="*/ 10098520 w 12192000"/>
              <a:gd name="connsiteY39" fmla="*/ 1057697 h 6858000"/>
              <a:gd name="connsiteX40" fmla="*/ 10158185 w 12192000"/>
              <a:gd name="connsiteY40" fmla="*/ 1120503 h 6858000"/>
              <a:gd name="connsiteX41" fmla="*/ 10252393 w 12192000"/>
              <a:gd name="connsiteY41" fmla="*/ 947787 h 6858000"/>
              <a:gd name="connsiteX42" fmla="*/ 10315199 w 12192000"/>
              <a:gd name="connsiteY42" fmla="*/ 919525 h 6858000"/>
              <a:gd name="connsiteX43" fmla="*/ 10381145 w 12192000"/>
              <a:gd name="connsiteY43" fmla="*/ 954068 h 6858000"/>
              <a:gd name="connsiteX44" fmla="*/ 10481634 w 12192000"/>
              <a:gd name="connsiteY44" fmla="*/ 884982 h 6858000"/>
              <a:gd name="connsiteX45" fmla="*/ 10513037 w 12192000"/>
              <a:gd name="connsiteY45" fmla="*/ 954068 h 6858000"/>
              <a:gd name="connsiteX46" fmla="*/ 10578983 w 12192000"/>
              <a:gd name="connsiteY46" fmla="*/ 778212 h 6858000"/>
              <a:gd name="connsiteX47" fmla="*/ 10632367 w 12192000"/>
              <a:gd name="connsiteY47" fmla="*/ 969769 h 6858000"/>
              <a:gd name="connsiteX48" fmla="*/ 10704594 w 12192000"/>
              <a:gd name="connsiteY48" fmla="*/ 800194 h 6858000"/>
              <a:gd name="connsiteX49" fmla="*/ 10767400 w 12192000"/>
              <a:gd name="connsiteY49" fmla="*/ 954068 h 6858000"/>
              <a:gd name="connsiteX50" fmla="*/ 10830205 w 12192000"/>
              <a:gd name="connsiteY50" fmla="*/ 866140 h 6858000"/>
              <a:gd name="connsiteX51" fmla="*/ 10893011 w 12192000"/>
              <a:gd name="connsiteY51" fmla="*/ 954068 h 6858000"/>
              <a:gd name="connsiteX52" fmla="*/ 10949536 w 12192000"/>
              <a:gd name="connsiteY52" fmla="*/ 900683 h 6858000"/>
              <a:gd name="connsiteX53" fmla="*/ 10980939 w 12192000"/>
              <a:gd name="connsiteY53" fmla="*/ 954068 h 6858000"/>
              <a:gd name="connsiteX54" fmla="*/ 11059446 w 12192000"/>
              <a:gd name="connsiteY54" fmla="*/ 778212 h 6858000"/>
              <a:gd name="connsiteX55" fmla="*/ 11144233 w 12192000"/>
              <a:gd name="connsiteY55" fmla="*/ 954068 h 6858000"/>
              <a:gd name="connsiteX56" fmla="*/ 11197618 w 12192000"/>
              <a:gd name="connsiteY56" fmla="*/ 894402 h 6858000"/>
              <a:gd name="connsiteX57" fmla="*/ 11244722 w 12192000"/>
              <a:gd name="connsiteY57" fmla="*/ 954068 h 6858000"/>
              <a:gd name="connsiteX58" fmla="*/ 11272985 w 12192000"/>
              <a:gd name="connsiteY58" fmla="*/ 938366 h 6858000"/>
              <a:gd name="connsiteX59" fmla="*/ 11225881 w 12192000"/>
              <a:gd name="connsiteY59" fmla="*/ 784493 h 6858000"/>
              <a:gd name="connsiteX60" fmla="*/ 11207039 w 12192000"/>
              <a:gd name="connsiteY60" fmla="*/ 740529 h 6858000"/>
              <a:gd name="connsiteX61" fmla="*/ 11188197 w 12192000"/>
              <a:gd name="connsiteY61" fmla="*/ 743669 h 6858000"/>
              <a:gd name="connsiteX62" fmla="*/ 11147374 w 12192000"/>
              <a:gd name="connsiteY62" fmla="*/ 913244 h 6858000"/>
              <a:gd name="connsiteX63" fmla="*/ 11062586 w 12192000"/>
              <a:gd name="connsiteY63" fmla="*/ 721687 h 6858000"/>
              <a:gd name="connsiteX64" fmla="*/ 10984079 w 12192000"/>
              <a:gd name="connsiteY64" fmla="*/ 875561 h 6858000"/>
              <a:gd name="connsiteX65" fmla="*/ 10977798 w 12192000"/>
              <a:gd name="connsiteY65" fmla="*/ 803334 h 6858000"/>
              <a:gd name="connsiteX66" fmla="*/ 10980939 w 12192000"/>
              <a:gd name="connsiteY66" fmla="*/ 765651 h 6858000"/>
              <a:gd name="connsiteX67" fmla="*/ 10943255 w 12192000"/>
              <a:gd name="connsiteY67" fmla="*/ 740529 h 6858000"/>
              <a:gd name="connsiteX68" fmla="*/ 10896151 w 12192000"/>
              <a:gd name="connsiteY68" fmla="*/ 916384 h 6858000"/>
              <a:gd name="connsiteX69" fmla="*/ 10858468 w 12192000"/>
              <a:gd name="connsiteY69" fmla="*/ 790773 h 6858000"/>
              <a:gd name="connsiteX70" fmla="*/ 10820784 w 12192000"/>
              <a:gd name="connsiteY70" fmla="*/ 740529 h 6858000"/>
              <a:gd name="connsiteX71" fmla="*/ 10773680 w 12192000"/>
              <a:gd name="connsiteY71" fmla="*/ 906964 h 6858000"/>
              <a:gd name="connsiteX72" fmla="*/ 10707734 w 12192000"/>
              <a:gd name="connsiteY72" fmla="*/ 740529 h 6858000"/>
              <a:gd name="connsiteX73" fmla="*/ 10638648 w 12192000"/>
              <a:gd name="connsiteY73" fmla="*/ 897543 h 6858000"/>
              <a:gd name="connsiteX74" fmla="*/ 10578983 w 12192000"/>
              <a:gd name="connsiteY74" fmla="*/ 721687 h 6858000"/>
              <a:gd name="connsiteX75" fmla="*/ 10516177 w 12192000"/>
              <a:gd name="connsiteY75" fmla="*/ 847298 h 6858000"/>
              <a:gd name="connsiteX76" fmla="*/ 10509897 w 12192000"/>
              <a:gd name="connsiteY76" fmla="*/ 847298 h 6858000"/>
              <a:gd name="connsiteX77" fmla="*/ 10509897 w 12192000"/>
              <a:gd name="connsiteY77" fmla="*/ 809615 h 6858000"/>
              <a:gd name="connsiteX78" fmla="*/ 10475353 w 12192000"/>
              <a:gd name="connsiteY78" fmla="*/ 737388 h 6858000"/>
              <a:gd name="connsiteX79" fmla="*/ 10387426 w 12192000"/>
              <a:gd name="connsiteY79" fmla="*/ 919525 h 6858000"/>
              <a:gd name="connsiteX80" fmla="*/ 10349742 w 12192000"/>
              <a:gd name="connsiteY80" fmla="*/ 903823 h 6858000"/>
              <a:gd name="connsiteX81" fmla="*/ 10425109 w 12192000"/>
              <a:gd name="connsiteY81" fmla="*/ 800194 h 6858000"/>
              <a:gd name="connsiteX82" fmla="*/ 10365444 w 12192000"/>
              <a:gd name="connsiteY82" fmla="*/ 740529 h 6858000"/>
              <a:gd name="connsiteX83" fmla="*/ 10286937 w 12192000"/>
              <a:gd name="connsiteY83" fmla="*/ 837877 h 6858000"/>
              <a:gd name="connsiteX84" fmla="*/ 10299498 w 12192000"/>
              <a:gd name="connsiteY84" fmla="*/ 900683 h 6858000"/>
              <a:gd name="connsiteX85" fmla="*/ 10249253 w 12192000"/>
              <a:gd name="connsiteY85" fmla="*/ 922665 h 6858000"/>
              <a:gd name="connsiteX86" fmla="*/ 10239832 w 12192000"/>
              <a:gd name="connsiteY86" fmla="*/ 784493 h 6858000"/>
              <a:gd name="connsiteX87" fmla="*/ 10202149 w 12192000"/>
              <a:gd name="connsiteY87" fmla="*/ 815895 h 6858000"/>
              <a:gd name="connsiteX88" fmla="*/ 10155045 w 12192000"/>
              <a:gd name="connsiteY88" fmla="*/ 897543 h 6858000"/>
              <a:gd name="connsiteX89" fmla="*/ 10133063 w 12192000"/>
              <a:gd name="connsiteY89" fmla="*/ 863000 h 6858000"/>
              <a:gd name="connsiteX90" fmla="*/ 10236692 w 12192000"/>
              <a:gd name="connsiteY90" fmla="*/ 762511 h 6858000"/>
              <a:gd name="connsiteX91" fmla="*/ 10202149 w 12192000"/>
              <a:gd name="connsiteY91" fmla="*/ 727968 h 6858000"/>
              <a:gd name="connsiteX92" fmla="*/ 10107941 w 12192000"/>
              <a:gd name="connsiteY92" fmla="*/ 784493 h 6858000"/>
              <a:gd name="connsiteX93" fmla="*/ 10051415 w 12192000"/>
              <a:gd name="connsiteY93" fmla="*/ 841018 h 6858000"/>
              <a:gd name="connsiteX94" fmla="*/ 10051415 w 12192000"/>
              <a:gd name="connsiteY94" fmla="*/ 825316 h 6858000"/>
              <a:gd name="connsiteX95" fmla="*/ 9985470 w 12192000"/>
              <a:gd name="connsiteY95" fmla="*/ 734248 h 6858000"/>
              <a:gd name="connsiteX96" fmla="*/ 9932085 w 12192000"/>
              <a:gd name="connsiteY96" fmla="*/ 775072 h 6858000"/>
              <a:gd name="connsiteX97" fmla="*/ 9910103 w 12192000"/>
              <a:gd name="connsiteY97" fmla="*/ 740529 h 6858000"/>
              <a:gd name="connsiteX98" fmla="*/ 9884981 w 12192000"/>
              <a:gd name="connsiteY98" fmla="*/ 746809 h 6858000"/>
              <a:gd name="connsiteX99" fmla="*/ 9891261 w 12192000"/>
              <a:gd name="connsiteY99" fmla="*/ 812755 h 6858000"/>
              <a:gd name="connsiteX100" fmla="*/ 9850437 w 12192000"/>
              <a:gd name="connsiteY100" fmla="*/ 922665 h 6858000"/>
              <a:gd name="connsiteX101" fmla="*/ 9822175 w 12192000"/>
              <a:gd name="connsiteY101" fmla="*/ 800194 h 6858000"/>
              <a:gd name="connsiteX102" fmla="*/ 9809614 w 12192000"/>
              <a:gd name="connsiteY102" fmla="*/ 797054 h 6858000"/>
              <a:gd name="connsiteX103" fmla="*/ 9781351 w 12192000"/>
              <a:gd name="connsiteY103" fmla="*/ 853579 h 6858000"/>
              <a:gd name="connsiteX104" fmla="*/ 9734247 w 12192000"/>
              <a:gd name="connsiteY104" fmla="*/ 919525 h 6858000"/>
              <a:gd name="connsiteX105" fmla="*/ 9709125 w 12192000"/>
              <a:gd name="connsiteY105" fmla="*/ 878701 h 6858000"/>
              <a:gd name="connsiteX106" fmla="*/ 9819035 w 12192000"/>
              <a:gd name="connsiteY106" fmla="*/ 778212 h 6858000"/>
              <a:gd name="connsiteX107" fmla="*/ 9784492 w 12192000"/>
              <a:gd name="connsiteY107" fmla="*/ 740529 h 6858000"/>
              <a:gd name="connsiteX108" fmla="*/ 9674582 w 12192000"/>
              <a:gd name="connsiteY108" fmla="*/ 825316 h 6858000"/>
              <a:gd name="connsiteX109" fmla="*/ 9555251 w 12192000"/>
              <a:gd name="connsiteY109" fmla="*/ 925805 h 6858000"/>
              <a:gd name="connsiteX110" fmla="*/ 9473604 w 12192000"/>
              <a:gd name="connsiteY110" fmla="*/ 800194 h 6858000"/>
              <a:gd name="connsiteX111" fmla="*/ 9567812 w 12192000"/>
              <a:gd name="connsiteY111" fmla="*/ 655741 h 6858000"/>
              <a:gd name="connsiteX112" fmla="*/ 9608636 w 12192000"/>
              <a:gd name="connsiteY112" fmla="*/ 721687 h 6858000"/>
              <a:gd name="connsiteX113" fmla="*/ 9655740 w 12192000"/>
              <a:gd name="connsiteY113" fmla="*/ 687144 h 6858000"/>
              <a:gd name="connsiteX114" fmla="*/ 9570952 w 12192000"/>
              <a:gd name="connsiteY114" fmla="*/ 621198 h 6858000"/>
              <a:gd name="connsiteX115" fmla="*/ 11503938 w 12192000"/>
              <a:gd name="connsiteY115" fmla="*/ 612538 h 6858000"/>
              <a:gd name="connsiteX116" fmla="*/ 11291551 w 12192000"/>
              <a:gd name="connsiteY116" fmla="*/ 832051 h 6858000"/>
              <a:gd name="connsiteX117" fmla="*/ 11365123 w 12192000"/>
              <a:gd name="connsiteY117" fmla="*/ 940418 h 6858000"/>
              <a:gd name="connsiteX118" fmla="*/ 11440083 w 12192000"/>
              <a:gd name="connsiteY118" fmla="*/ 941808 h 6858000"/>
              <a:gd name="connsiteX119" fmla="*/ 11444304 w 12192000"/>
              <a:gd name="connsiteY119" fmla="*/ 939708 h 6858000"/>
              <a:gd name="connsiteX120" fmla="*/ 11445324 w 12192000"/>
              <a:gd name="connsiteY120" fmla="*/ 939542 h 6858000"/>
              <a:gd name="connsiteX121" fmla="*/ 11475268 w 12192000"/>
              <a:gd name="connsiteY121" fmla="*/ 924644 h 6858000"/>
              <a:gd name="connsiteX122" fmla="*/ 11494474 w 12192000"/>
              <a:gd name="connsiteY122" fmla="*/ 907542 h 6858000"/>
              <a:gd name="connsiteX123" fmla="*/ 11488753 w 12192000"/>
              <a:gd name="connsiteY123" fmla="*/ 926162 h 6858000"/>
              <a:gd name="connsiteX124" fmla="*/ 11464846 w 12192000"/>
              <a:gd name="connsiteY124" fmla="*/ 951842 h 6858000"/>
              <a:gd name="connsiteX125" fmla="*/ 11432834 w 12192000"/>
              <a:gd name="connsiteY125" fmla="*/ 964214 h 6858000"/>
              <a:gd name="connsiteX126" fmla="*/ 11433416 w 12192000"/>
              <a:gd name="connsiteY126" fmla="*/ 964508 h 6858000"/>
              <a:gd name="connsiteX127" fmla="*/ 11427416 w 12192000"/>
              <a:gd name="connsiteY127" fmla="*/ 966826 h 6858000"/>
              <a:gd name="connsiteX128" fmla="*/ 11478812 w 12192000"/>
              <a:gd name="connsiteY128" fmla="*/ 980728 h 6858000"/>
              <a:gd name="connsiteX129" fmla="*/ 11601049 w 12192000"/>
              <a:gd name="connsiteY129" fmla="*/ 940412 h 6858000"/>
              <a:gd name="connsiteX130" fmla="*/ 11600229 w 12192000"/>
              <a:gd name="connsiteY130" fmla="*/ 940299 h 6858000"/>
              <a:gd name="connsiteX131" fmla="*/ 11604054 w 12192000"/>
              <a:gd name="connsiteY131" fmla="*/ 938167 h 6858000"/>
              <a:gd name="connsiteX132" fmla="*/ 11561078 w 12192000"/>
              <a:gd name="connsiteY132" fmla="*/ 923772 h 6858000"/>
              <a:gd name="connsiteX133" fmla="*/ 11546930 w 12192000"/>
              <a:gd name="connsiteY133" fmla="*/ 891807 h 6858000"/>
              <a:gd name="connsiteX134" fmla="*/ 11567885 w 12192000"/>
              <a:gd name="connsiteY134" fmla="*/ 908611 h 6858000"/>
              <a:gd name="connsiteX135" fmla="*/ 11601049 w 12192000"/>
              <a:gd name="connsiteY135" fmla="*/ 915389 h 6858000"/>
              <a:gd name="connsiteX136" fmla="*/ 11650104 w 12192000"/>
              <a:gd name="connsiteY136" fmla="*/ 900067 h 6858000"/>
              <a:gd name="connsiteX137" fmla="*/ 11650828 w 12192000"/>
              <a:gd name="connsiteY137" fmla="*/ 899169 h 6858000"/>
              <a:gd name="connsiteX138" fmla="*/ 11652427 w 12192000"/>
              <a:gd name="connsiteY138" fmla="*/ 898382 h 6858000"/>
              <a:gd name="connsiteX139" fmla="*/ 11683608 w 12192000"/>
              <a:gd name="connsiteY139" fmla="*/ 859705 h 6858000"/>
              <a:gd name="connsiteX140" fmla="*/ 11690343 w 12192000"/>
              <a:gd name="connsiteY140" fmla="*/ 825792 h 6858000"/>
              <a:gd name="connsiteX141" fmla="*/ 11690350 w 12192000"/>
              <a:gd name="connsiteY141" fmla="*/ 825831 h 6858000"/>
              <a:gd name="connsiteX142" fmla="*/ 11690350 w 12192000"/>
              <a:gd name="connsiteY142" fmla="*/ 825754 h 6858000"/>
              <a:gd name="connsiteX143" fmla="*/ 11690350 w 12192000"/>
              <a:gd name="connsiteY143" fmla="*/ 823091 h 6858000"/>
              <a:gd name="connsiteX144" fmla="*/ 11623276 w 12192000"/>
              <a:gd name="connsiteY144" fmla="*/ 684719 h 6858000"/>
              <a:gd name="connsiteX145" fmla="*/ 11573655 w 12192000"/>
              <a:gd name="connsiteY145" fmla="*/ 647215 h 6858000"/>
              <a:gd name="connsiteX146" fmla="*/ 11570681 w 12192000"/>
              <a:gd name="connsiteY146" fmla="*/ 645708 h 6858000"/>
              <a:gd name="connsiteX147" fmla="*/ 11570221 w 12192000"/>
              <a:gd name="connsiteY147" fmla="*/ 645361 h 6858000"/>
              <a:gd name="connsiteX148" fmla="*/ 11513655 w 12192000"/>
              <a:gd name="connsiteY148" fmla="*/ 616706 h 6858000"/>
              <a:gd name="connsiteX149" fmla="*/ 11503938 w 12192000"/>
              <a:gd name="connsiteY149" fmla="*/ 612538 h 6858000"/>
              <a:gd name="connsiteX150" fmla="*/ 0 w 12192000"/>
              <a:gd name="connsiteY150" fmla="*/ 0 h 6858000"/>
              <a:gd name="connsiteX151" fmla="*/ 12192000 w 12192000"/>
              <a:gd name="connsiteY151" fmla="*/ 0 h 6858000"/>
              <a:gd name="connsiteX152" fmla="*/ 12192000 w 12192000"/>
              <a:gd name="connsiteY152" fmla="*/ 6858000 h 6858000"/>
              <a:gd name="connsiteX153" fmla="*/ 0 w 12192000"/>
              <a:gd name="connsiteY15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2192000" h="6858000">
                <a:moveTo>
                  <a:pt x="10205289" y="966629"/>
                </a:moveTo>
                <a:cubicBezTo>
                  <a:pt x="10205289" y="1067118"/>
                  <a:pt x="10180167" y="1089100"/>
                  <a:pt x="10155045" y="1089100"/>
                </a:cubicBezTo>
                <a:cubicBezTo>
                  <a:pt x="10139343" y="1089100"/>
                  <a:pt x="10129923" y="1073399"/>
                  <a:pt x="10129923" y="1057697"/>
                </a:cubicBezTo>
                <a:cubicBezTo>
                  <a:pt x="10129923" y="1013733"/>
                  <a:pt x="10164466" y="988611"/>
                  <a:pt x="10205289" y="966629"/>
                </a:cubicBezTo>
                <a:close/>
                <a:moveTo>
                  <a:pt x="10359163" y="768791"/>
                </a:moveTo>
                <a:cubicBezTo>
                  <a:pt x="10374864" y="768791"/>
                  <a:pt x="10384285" y="781352"/>
                  <a:pt x="10381145" y="803334"/>
                </a:cubicBezTo>
                <a:cubicBezTo>
                  <a:pt x="10378005" y="828457"/>
                  <a:pt x="10362303" y="853579"/>
                  <a:pt x="10330900" y="875561"/>
                </a:cubicBezTo>
                <a:cubicBezTo>
                  <a:pt x="10318339" y="828457"/>
                  <a:pt x="10327760" y="768791"/>
                  <a:pt x="10359163" y="768791"/>
                </a:cubicBezTo>
                <a:close/>
                <a:moveTo>
                  <a:pt x="11203898" y="658881"/>
                </a:moveTo>
                <a:cubicBezTo>
                  <a:pt x="11191337" y="658881"/>
                  <a:pt x="11178776" y="671442"/>
                  <a:pt x="11178776" y="684003"/>
                </a:cubicBezTo>
                <a:cubicBezTo>
                  <a:pt x="11181916" y="696564"/>
                  <a:pt x="11191337" y="709126"/>
                  <a:pt x="11203898" y="709126"/>
                </a:cubicBezTo>
                <a:cubicBezTo>
                  <a:pt x="11216459" y="709126"/>
                  <a:pt x="11229020" y="696564"/>
                  <a:pt x="11229020" y="684003"/>
                </a:cubicBezTo>
                <a:cubicBezTo>
                  <a:pt x="11229020" y="668302"/>
                  <a:pt x="11219600" y="658881"/>
                  <a:pt x="11203898" y="658881"/>
                </a:cubicBezTo>
                <a:close/>
                <a:moveTo>
                  <a:pt x="10842765" y="646320"/>
                </a:moveTo>
                <a:cubicBezTo>
                  <a:pt x="10827064" y="646320"/>
                  <a:pt x="10817643" y="658881"/>
                  <a:pt x="10817643" y="674583"/>
                </a:cubicBezTo>
                <a:cubicBezTo>
                  <a:pt x="10817643" y="690284"/>
                  <a:pt x="10830204" y="702845"/>
                  <a:pt x="10842765" y="699705"/>
                </a:cubicBezTo>
                <a:cubicBezTo>
                  <a:pt x="10858467" y="699705"/>
                  <a:pt x="10867887" y="687144"/>
                  <a:pt x="10867887" y="671442"/>
                </a:cubicBezTo>
                <a:cubicBezTo>
                  <a:pt x="10867887" y="655741"/>
                  <a:pt x="10858467" y="646320"/>
                  <a:pt x="10842765" y="646320"/>
                </a:cubicBezTo>
                <a:close/>
                <a:moveTo>
                  <a:pt x="9570952" y="621198"/>
                </a:moveTo>
                <a:cubicBezTo>
                  <a:pt x="9492445" y="621198"/>
                  <a:pt x="9420219" y="702845"/>
                  <a:pt x="9420219" y="806475"/>
                </a:cubicBezTo>
                <a:cubicBezTo>
                  <a:pt x="9420219" y="906964"/>
                  <a:pt x="9470463" y="969769"/>
                  <a:pt x="9545830" y="969769"/>
                </a:cubicBezTo>
                <a:cubicBezTo>
                  <a:pt x="9592934" y="969769"/>
                  <a:pt x="9636898" y="944647"/>
                  <a:pt x="9665161" y="894402"/>
                </a:cubicBezTo>
                <a:cubicBezTo>
                  <a:pt x="9671441" y="935226"/>
                  <a:pt x="9702844" y="954068"/>
                  <a:pt x="9724826" y="954068"/>
                </a:cubicBezTo>
                <a:cubicBezTo>
                  <a:pt x="9759369" y="954068"/>
                  <a:pt x="9784492" y="932086"/>
                  <a:pt x="9797053" y="900683"/>
                </a:cubicBezTo>
                <a:cubicBezTo>
                  <a:pt x="9803333" y="932086"/>
                  <a:pt x="9822175" y="954068"/>
                  <a:pt x="9847297" y="954068"/>
                </a:cubicBezTo>
                <a:cubicBezTo>
                  <a:pt x="9866139" y="954068"/>
                  <a:pt x="9881840" y="944647"/>
                  <a:pt x="9894401" y="928946"/>
                </a:cubicBezTo>
                <a:cubicBezTo>
                  <a:pt x="9891261" y="1035715"/>
                  <a:pt x="9884981" y="1104801"/>
                  <a:pt x="9947786" y="1092240"/>
                </a:cubicBezTo>
                <a:cubicBezTo>
                  <a:pt x="9938365" y="1060837"/>
                  <a:pt x="9935225" y="1007453"/>
                  <a:pt x="9935225" y="957208"/>
                </a:cubicBezTo>
                <a:cubicBezTo>
                  <a:pt x="9935225" y="822176"/>
                  <a:pt x="9957207" y="775072"/>
                  <a:pt x="9985470" y="775072"/>
                </a:cubicBezTo>
                <a:cubicBezTo>
                  <a:pt x="10007452" y="775072"/>
                  <a:pt x="10013732" y="800194"/>
                  <a:pt x="10013732" y="828457"/>
                </a:cubicBezTo>
                <a:cubicBezTo>
                  <a:pt x="10013732" y="844158"/>
                  <a:pt x="10013732" y="859859"/>
                  <a:pt x="10007452" y="875561"/>
                </a:cubicBezTo>
                <a:cubicBezTo>
                  <a:pt x="9972908" y="897543"/>
                  <a:pt x="9944646" y="913244"/>
                  <a:pt x="9944646" y="935226"/>
                </a:cubicBezTo>
                <a:cubicBezTo>
                  <a:pt x="9944646" y="954068"/>
                  <a:pt x="9957207" y="954068"/>
                  <a:pt x="9969768" y="954068"/>
                </a:cubicBezTo>
                <a:cubicBezTo>
                  <a:pt x="9994890" y="954068"/>
                  <a:pt x="10029433" y="928946"/>
                  <a:pt x="10045135" y="878701"/>
                </a:cubicBezTo>
                <a:cubicBezTo>
                  <a:pt x="10060836" y="869280"/>
                  <a:pt x="10076538" y="859859"/>
                  <a:pt x="10092239" y="844158"/>
                </a:cubicBezTo>
                <a:cubicBezTo>
                  <a:pt x="10092239" y="850439"/>
                  <a:pt x="10092239" y="853579"/>
                  <a:pt x="10092239" y="859859"/>
                </a:cubicBezTo>
                <a:cubicBezTo>
                  <a:pt x="10092239" y="910104"/>
                  <a:pt x="10114221" y="938366"/>
                  <a:pt x="10148764" y="938366"/>
                </a:cubicBezTo>
                <a:cubicBezTo>
                  <a:pt x="10177027" y="938366"/>
                  <a:pt x="10195868" y="919525"/>
                  <a:pt x="10208430" y="891262"/>
                </a:cubicBezTo>
                <a:cubicBezTo>
                  <a:pt x="10208430" y="906964"/>
                  <a:pt x="10208430" y="922665"/>
                  <a:pt x="10211570" y="935226"/>
                </a:cubicBezTo>
                <a:cubicBezTo>
                  <a:pt x="10158185" y="960348"/>
                  <a:pt x="10098520" y="985471"/>
                  <a:pt x="10098520" y="1057697"/>
                </a:cubicBezTo>
                <a:cubicBezTo>
                  <a:pt x="10098520" y="1095380"/>
                  <a:pt x="10123642" y="1120503"/>
                  <a:pt x="10158185" y="1120503"/>
                </a:cubicBezTo>
                <a:cubicBezTo>
                  <a:pt x="10233552" y="1120503"/>
                  <a:pt x="10252393" y="1041996"/>
                  <a:pt x="10252393" y="947787"/>
                </a:cubicBezTo>
                <a:cubicBezTo>
                  <a:pt x="10277516" y="938366"/>
                  <a:pt x="10296357" y="928946"/>
                  <a:pt x="10315199" y="919525"/>
                </a:cubicBezTo>
                <a:cubicBezTo>
                  <a:pt x="10334041" y="941507"/>
                  <a:pt x="10359163" y="954068"/>
                  <a:pt x="10381145" y="954068"/>
                </a:cubicBezTo>
                <a:cubicBezTo>
                  <a:pt x="10425109" y="954068"/>
                  <a:pt x="10456512" y="932086"/>
                  <a:pt x="10481634" y="884982"/>
                </a:cubicBezTo>
                <a:cubicBezTo>
                  <a:pt x="10484774" y="919525"/>
                  <a:pt x="10494195" y="954068"/>
                  <a:pt x="10513037" y="954068"/>
                </a:cubicBezTo>
                <a:cubicBezTo>
                  <a:pt x="10547580" y="954068"/>
                  <a:pt x="10553860" y="778212"/>
                  <a:pt x="10578983" y="778212"/>
                </a:cubicBezTo>
                <a:cubicBezTo>
                  <a:pt x="10597824" y="778212"/>
                  <a:pt x="10582123" y="969769"/>
                  <a:pt x="10632367" y="969769"/>
                </a:cubicBezTo>
                <a:cubicBezTo>
                  <a:pt x="10676331" y="969769"/>
                  <a:pt x="10685752" y="800194"/>
                  <a:pt x="10704594" y="800194"/>
                </a:cubicBezTo>
                <a:cubicBezTo>
                  <a:pt x="10720295" y="800194"/>
                  <a:pt x="10720295" y="954068"/>
                  <a:pt x="10767400" y="954068"/>
                </a:cubicBezTo>
                <a:cubicBezTo>
                  <a:pt x="10789381" y="954068"/>
                  <a:pt x="10817644" y="925805"/>
                  <a:pt x="10830205" y="866140"/>
                </a:cubicBezTo>
                <a:cubicBezTo>
                  <a:pt x="10836486" y="903823"/>
                  <a:pt x="10855327" y="954068"/>
                  <a:pt x="10893011" y="954068"/>
                </a:cubicBezTo>
                <a:cubicBezTo>
                  <a:pt x="10914993" y="954068"/>
                  <a:pt x="10933834" y="932086"/>
                  <a:pt x="10949536" y="900683"/>
                </a:cubicBezTo>
                <a:cubicBezTo>
                  <a:pt x="10952676" y="932086"/>
                  <a:pt x="10962097" y="954068"/>
                  <a:pt x="10980939" y="954068"/>
                </a:cubicBezTo>
                <a:cubicBezTo>
                  <a:pt x="11024903" y="954068"/>
                  <a:pt x="11024903" y="778212"/>
                  <a:pt x="11059446" y="778212"/>
                </a:cubicBezTo>
                <a:cubicBezTo>
                  <a:pt x="11087708" y="778212"/>
                  <a:pt x="11078287" y="954068"/>
                  <a:pt x="11144233" y="954068"/>
                </a:cubicBezTo>
                <a:cubicBezTo>
                  <a:pt x="11175636" y="954068"/>
                  <a:pt x="11191337" y="928946"/>
                  <a:pt x="11197618" y="894402"/>
                </a:cubicBezTo>
                <a:cubicBezTo>
                  <a:pt x="11210179" y="944647"/>
                  <a:pt x="11229021" y="954068"/>
                  <a:pt x="11244722" y="954068"/>
                </a:cubicBezTo>
                <a:cubicBezTo>
                  <a:pt x="11254143" y="954068"/>
                  <a:pt x="11263564" y="950928"/>
                  <a:pt x="11272985" y="938366"/>
                </a:cubicBezTo>
                <a:cubicBezTo>
                  <a:pt x="11219600" y="916384"/>
                  <a:pt x="11225881" y="837877"/>
                  <a:pt x="11225881" y="784493"/>
                </a:cubicBezTo>
                <a:cubicBezTo>
                  <a:pt x="11225881" y="759370"/>
                  <a:pt x="11222740" y="740529"/>
                  <a:pt x="11207039" y="740529"/>
                </a:cubicBezTo>
                <a:cubicBezTo>
                  <a:pt x="11197618" y="740529"/>
                  <a:pt x="11194478" y="740529"/>
                  <a:pt x="11188197" y="743669"/>
                </a:cubicBezTo>
                <a:cubicBezTo>
                  <a:pt x="11194478" y="834737"/>
                  <a:pt x="11172496" y="913244"/>
                  <a:pt x="11147374" y="913244"/>
                </a:cubicBezTo>
                <a:cubicBezTo>
                  <a:pt x="11115971" y="913244"/>
                  <a:pt x="11131672" y="721687"/>
                  <a:pt x="11062586" y="721687"/>
                </a:cubicBezTo>
                <a:cubicBezTo>
                  <a:pt x="10999780" y="721687"/>
                  <a:pt x="10990359" y="875561"/>
                  <a:pt x="10984079" y="875561"/>
                </a:cubicBezTo>
                <a:cubicBezTo>
                  <a:pt x="10977798" y="875561"/>
                  <a:pt x="10977798" y="834737"/>
                  <a:pt x="10977798" y="803334"/>
                </a:cubicBezTo>
                <a:cubicBezTo>
                  <a:pt x="10980939" y="787633"/>
                  <a:pt x="10980939" y="775072"/>
                  <a:pt x="10980939" y="765651"/>
                </a:cubicBezTo>
                <a:cubicBezTo>
                  <a:pt x="10980939" y="749950"/>
                  <a:pt x="10974658" y="727968"/>
                  <a:pt x="10943255" y="740529"/>
                </a:cubicBezTo>
                <a:cubicBezTo>
                  <a:pt x="10943255" y="850439"/>
                  <a:pt x="10921273" y="916384"/>
                  <a:pt x="10896151" y="916384"/>
                </a:cubicBezTo>
                <a:cubicBezTo>
                  <a:pt x="10858468" y="916384"/>
                  <a:pt x="10858468" y="815895"/>
                  <a:pt x="10858468" y="790773"/>
                </a:cubicBezTo>
                <a:cubicBezTo>
                  <a:pt x="10858468" y="762511"/>
                  <a:pt x="10861608" y="727968"/>
                  <a:pt x="10820784" y="740529"/>
                </a:cubicBezTo>
                <a:cubicBezTo>
                  <a:pt x="10814504" y="834737"/>
                  <a:pt x="10789381" y="906964"/>
                  <a:pt x="10773680" y="906964"/>
                </a:cubicBezTo>
                <a:cubicBezTo>
                  <a:pt x="10754838" y="906964"/>
                  <a:pt x="10757979" y="740529"/>
                  <a:pt x="10707734" y="740529"/>
                </a:cubicBezTo>
                <a:cubicBezTo>
                  <a:pt x="10660630" y="740529"/>
                  <a:pt x="10648069" y="897543"/>
                  <a:pt x="10638648" y="897543"/>
                </a:cubicBezTo>
                <a:cubicBezTo>
                  <a:pt x="10622947" y="897543"/>
                  <a:pt x="10644929" y="721687"/>
                  <a:pt x="10578983" y="721687"/>
                </a:cubicBezTo>
                <a:cubicBezTo>
                  <a:pt x="10544440" y="721687"/>
                  <a:pt x="10531879" y="781352"/>
                  <a:pt x="10516177" y="847298"/>
                </a:cubicBezTo>
                <a:cubicBezTo>
                  <a:pt x="10513037" y="859859"/>
                  <a:pt x="10509897" y="859859"/>
                  <a:pt x="10509897" y="847298"/>
                </a:cubicBezTo>
                <a:cubicBezTo>
                  <a:pt x="10509897" y="834737"/>
                  <a:pt x="10509897" y="822176"/>
                  <a:pt x="10509897" y="809615"/>
                </a:cubicBezTo>
                <a:cubicBezTo>
                  <a:pt x="10525598" y="743669"/>
                  <a:pt x="10506756" y="718547"/>
                  <a:pt x="10475353" y="737388"/>
                </a:cubicBezTo>
                <a:cubicBezTo>
                  <a:pt x="10484774" y="859859"/>
                  <a:pt x="10428249" y="919525"/>
                  <a:pt x="10387426" y="919525"/>
                </a:cubicBezTo>
                <a:cubicBezTo>
                  <a:pt x="10371724" y="919525"/>
                  <a:pt x="10359163" y="913244"/>
                  <a:pt x="10349742" y="903823"/>
                </a:cubicBezTo>
                <a:cubicBezTo>
                  <a:pt x="10399987" y="872421"/>
                  <a:pt x="10425109" y="834737"/>
                  <a:pt x="10425109" y="800194"/>
                </a:cubicBezTo>
                <a:cubicBezTo>
                  <a:pt x="10425109" y="762511"/>
                  <a:pt x="10403127" y="740529"/>
                  <a:pt x="10365444" y="740529"/>
                </a:cubicBezTo>
                <a:cubicBezTo>
                  <a:pt x="10315199" y="740529"/>
                  <a:pt x="10286937" y="793913"/>
                  <a:pt x="10286937" y="837877"/>
                </a:cubicBezTo>
                <a:cubicBezTo>
                  <a:pt x="10286937" y="863000"/>
                  <a:pt x="10290077" y="881841"/>
                  <a:pt x="10299498" y="900683"/>
                </a:cubicBezTo>
                <a:cubicBezTo>
                  <a:pt x="10280656" y="910104"/>
                  <a:pt x="10264955" y="916384"/>
                  <a:pt x="10249253" y="922665"/>
                </a:cubicBezTo>
                <a:cubicBezTo>
                  <a:pt x="10249253" y="875561"/>
                  <a:pt x="10242973" y="828457"/>
                  <a:pt x="10239832" y="784493"/>
                </a:cubicBezTo>
                <a:cubicBezTo>
                  <a:pt x="10211570" y="778212"/>
                  <a:pt x="10205289" y="790773"/>
                  <a:pt x="10202149" y="815895"/>
                </a:cubicBezTo>
                <a:cubicBezTo>
                  <a:pt x="10192728" y="863000"/>
                  <a:pt x="10173886" y="897543"/>
                  <a:pt x="10155045" y="897543"/>
                </a:cubicBezTo>
                <a:cubicBezTo>
                  <a:pt x="10142484" y="897543"/>
                  <a:pt x="10133063" y="881841"/>
                  <a:pt x="10133063" y="863000"/>
                </a:cubicBezTo>
                <a:cubicBezTo>
                  <a:pt x="10126782" y="775072"/>
                  <a:pt x="10199009" y="749950"/>
                  <a:pt x="10236692" y="762511"/>
                </a:cubicBezTo>
                <a:cubicBezTo>
                  <a:pt x="10242973" y="743669"/>
                  <a:pt x="10236692" y="727968"/>
                  <a:pt x="10202149" y="727968"/>
                </a:cubicBezTo>
                <a:cubicBezTo>
                  <a:pt x="10161325" y="727968"/>
                  <a:pt x="10129923" y="753090"/>
                  <a:pt x="10107941" y="784493"/>
                </a:cubicBezTo>
                <a:cubicBezTo>
                  <a:pt x="10092239" y="806475"/>
                  <a:pt x="10076538" y="822176"/>
                  <a:pt x="10051415" y="841018"/>
                </a:cubicBezTo>
                <a:cubicBezTo>
                  <a:pt x="10051415" y="834737"/>
                  <a:pt x="10051415" y="831597"/>
                  <a:pt x="10051415" y="825316"/>
                </a:cubicBezTo>
                <a:cubicBezTo>
                  <a:pt x="10051415" y="762511"/>
                  <a:pt x="10016872" y="734248"/>
                  <a:pt x="9985470" y="734248"/>
                </a:cubicBezTo>
                <a:cubicBezTo>
                  <a:pt x="9957207" y="734248"/>
                  <a:pt x="9941506" y="749950"/>
                  <a:pt x="9932085" y="775072"/>
                </a:cubicBezTo>
                <a:cubicBezTo>
                  <a:pt x="9928945" y="753090"/>
                  <a:pt x="9925804" y="740529"/>
                  <a:pt x="9910103" y="740529"/>
                </a:cubicBezTo>
                <a:cubicBezTo>
                  <a:pt x="9903822" y="740529"/>
                  <a:pt x="9894401" y="743669"/>
                  <a:pt x="9884981" y="746809"/>
                </a:cubicBezTo>
                <a:cubicBezTo>
                  <a:pt x="9888121" y="759370"/>
                  <a:pt x="9891261" y="790773"/>
                  <a:pt x="9891261" y="812755"/>
                </a:cubicBezTo>
                <a:cubicBezTo>
                  <a:pt x="9891261" y="888122"/>
                  <a:pt x="9869279" y="922665"/>
                  <a:pt x="9850437" y="922665"/>
                </a:cubicBezTo>
                <a:cubicBezTo>
                  <a:pt x="9825315" y="922665"/>
                  <a:pt x="9822175" y="834737"/>
                  <a:pt x="9822175" y="800194"/>
                </a:cubicBezTo>
                <a:cubicBezTo>
                  <a:pt x="9819035" y="800194"/>
                  <a:pt x="9815894" y="797054"/>
                  <a:pt x="9809614" y="797054"/>
                </a:cubicBezTo>
                <a:cubicBezTo>
                  <a:pt x="9787632" y="797054"/>
                  <a:pt x="9784492" y="825316"/>
                  <a:pt x="9781351" y="853579"/>
                </a:cubicBezTo>
                <a:cubicBezTo>
                  <a:pt x="9775071" y="881841"/>
                  <a:pt x="9759369" y="919525"/>
                  <a:pt x="9734247" y="919525"/>
                </a:cubicBezTo>
                <a:cubicBezTo>
                  <a:pt x="9718546" y="919525"/>
                  <a:pt x="9709125" y="903823"/>
                  <a:pt x="9709125" y="878701"/>
                </a:cubicBezTo>
                <a:cubicBezTo>
                  <a:pt x="9702844" y="822176"/>
                  <a:pt x="9749949" y="759370"/>
                  <a:pt x="9819035" y="778212"/>
                </a:cubicBezTo>
                <a:cubicBezTo>
                  <a:pt x="9825315" y="759370"/>
                  <a:pt x="9812754" y="740529"/>
                  <a:pt x="9784492" y="740529"/>
                </a:cubicBezTo>
                <a:cubicBezTo>
                  <a:pt x="9734247" y="740529"/>
                  <a:pt x="9690283" y="781352"/>
                  <a:pt x="9674582" y="825316"/>
                </a:cubicBezTo>
                <a:cubicBezTo>
                  <a:pt x="9655740" y="866140"/>
                  <a:pt x="9621197" y="925805"/>
                  <a:pt x="9555251" y="925805"/>
                </a:cubicBezTo>
                <a:cubicBezTo>
                  <a:pt x="9508147" y="925805"/>
                  <a:pt x="9473604" y="884982"/>
                  <a:pt x="9473604" y="800194"/>
                </a:cubicBezTo>
                <a:cubicBezTo>
                  <a:pt x="9473604" y="727968"/>
                  <a:pt x="9520708" y="655741"/>
                  <a:pt x="9567812" y="655741"/>
                </a:cubicBezTo>
                <a:cubicBezTo>
                  <a:pt x="9602355" y="655741"/>
                  <a:pt x="9611776" y="690284"/>
                  <a:pt x="9608636" y="721687"/>
                </a:cubicBezTo>
                <a:cubicBezTo>
                  <a:pt x="9627478" y="737388"/>
                  <a:pt x="9655740" y="721687"/>
                  <a:pt x="9655740" y="687144"/>
                </a:cubicBezTo>
                <a:cubicBezTo>
                  <a:pt x="9655740" y="662022"/>
                  <a:pt x="9636898" y="621198"/>
                  <a:pt x="9570952" y="621198"/>
                </a:cubicBezTo>
                <a:close/>
                <a:moveTo>
                  <a:pt x="11503938" y="612538"/>
                </a:moveTo>
                <a:cubicBezTo>
                  <a:pt x="11456741" y="669501"/>
                  <a:pt x="11291551" y="712570"/>
                  <a:pt x="11291551" y="832051"/>
                </a:cubicBezTo>
                <a:cubicBezTo>
                  <a:pt x="11291551" y="879288"/>
                  <a:pt x="11320702" y="923747"/>
                  <a:pt x="11365123" y="940418"/>
                </a:cubicBezTo>
                <a:cubicBezTo>
                  <a:pt x="11390110" y="950144"/>
                  <a:pt x="11415096" y="950144"/>
                  <a:pt x="11440083" y="941808"/>
                </a:cubicBezTo>
                <a:lnTo>
                  <a:pt x="11444304" y="939708"/>
                </a:lnTo>
                <a:lnTo>
                  <a:pt x="11445324" y="939542"/>
                </a:lnTo>
                <a:cubicBezTo>
                  <a:pt x="11456276" y="936118"/>
                  <a:pt x="11466199" y="930980"/>
                  <a:pt x="11475268" y="924644"/>
                </a:cubicBezTo>
                <a:lnTo>
                  <a:pt x="11494474" y="907542"/>
                </a:lnTo>
                <a:lnTo>
                  <a:pt x="11488753" y="926162"/>
                </a:lnTo>
                <a:lnTo>
                  <a:pt x="11464846" y="951842"/>
                </a:lnTo>
                <a:lnTo>
                  <a:pt x="11432834" y="964214"/>
                </a:lnTo>
                <a:lnTo>
                  <a:pt x="11433416" y="964508"/>
                </a:lnTo>
                <a:lnTo>
                  <a:pt x="11427416" y="966826"/>
                </a:lnTo>
                <a:cubicBezTo>
                  <a:pt x="11435751" y="975167"/>
                  <a:pt x="11455198" y="980728"/>
                  <a:pt x="11478812" y="980728"/>
                </a:cubicBezTo>
                <a:cubicBezTo>
                  <a:pt x="11521873" y="980728"/>
                  <a:pt x="11574657" y="968216"/>
                  <a:pt x="11601049" y="940412"/>
                </a:cubicBezTo>
                <a:lnTo>
                  <a:pt x="11600229" y="940299"/>
                </a:lnTo>
                <a:lnTo>
                  <a:pt x="11604054" y="938167"/>
                </a:lnTo>
                <a:cubicBezTo>
                  <a:pt x="11586248" y="938852"/>
                  <a:pt x="11571523" y="933368"/>
                  <a:pt x="11561078" y="923772"/>
                </a:cubicBezTo>
                <a:lnTo>
                  <a:pt x="11546930" y="891807"/>
                </a:lnTo>
                <a:lnTo>
                  <a:pt x="11567885" y="908611"/>
                </a:lnTo>
                <a:cubicBezTo>
                  <a:pt x="11578129" y="913304"/>
                  <a:pt x="11589242" y="915389"/>
                  <a:pt x="11601049" y="915389"/>
                </a:cubicBezTo>
                <a:cubicBezTo>
                  <a:pt x="11619281" y="915389"/>
                  <a:pt x="11636145" y="909719"/>
                  <a:pt x="11650104" y="900067"/>
                </a:cubicBezTo>
                <a:lnTo>
                  <a:pt x="11650828" y="899169"/>
                </a:lnTo>
                <a:lnTo>
                  <a:pt x="11652427" y="898382"/>
                </a:lnTo>
                <a:cubicBezTo>
                  <a:pt x="11666192" y="888863"/>
                  <a:pt x="11677091" y="875417"/>
                  <a:pt x="11683608" y="859705"/>
                </a:cubicBezTo>
                <a:lnTo>
                  <a:pt x="11690343" y="825792"/>
                </a:lnTo>
                <a:lnTo>
                  <a:pt x="11690350" y="825831"/>
                </a:lnTo>
                <a:lnTo>
                  <a:pt x="11690350" y="825754"/>
                </a:lnTo>
                <a:lnTo>
                  <a:pt x="11690350" y="823091"/>
                </a:lnTo>
                <a:cubicBezTo>
                  <a:pt x="11690350" y="768290"/>
                  <a:pt x="11662973" y="721710"/>
                  <a:pt x="11623276" y="684719"/>
                </a:cubicBezTo>
                <a:cubicBezTo>
                  <a:pt x="11608219" y="670334"/>
                  <a:pt x="11591450" y="658004"/>
                  <a:pt x="11573655" y="647215"/>
                </a:cubicBezTo>
                <a:lnTo>
                  <a:pt x="11570681" y="645708"/>
                </a:lnTo>
                <a:lnTo>
                  <a:pt x="11570221" y="645361"/>
                </a:lnTo>
                <a:cubicBezTo>
                  <a:pt x="11552175" y="634420"/>
                  <a:pt x="11533088" y="625042"/>
                  <a:pt x="11513655" y="616706"/>
                </a:cubicBezTo>
                <a:cubicBezTo>
                  <a:pt x="11510878" y="615317"/>
                  <a:pt x="11508102" y="613928"/>
                  <a:pt x="11503938" y="61253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grpSp>
        <p:nvGrpSpPr>
          <p:cNvPr id="7" name="Group 6">
            <a:extLst>
              <a:ext uri="{FF2B5EF4-FFF2-40B4-BE49-F238E27FC236}">
                <a16:creationId xmlns:a16="http://schemas.microsoft.com/office/drawing/2014/main" id="{0240C396-6AE9-4D76-A223-20E91B036600}"/>
              </a:ext>
            </a:extLst>
          </p:cNvPr>
          <p:cNvGrpSpPr>
            <a:grpSpLocks noChangeAspect="1"/>
          </p:cNvGrpSpPr>
          <p:nvPr userDrawn="1"/>
        </p:nvGrpSpPr>
        <p:grpSpPr>
          <a:xfrm>
            <a:off x="9422540" y="611982"/>
            <a:ext cx="2267015" cy="509586"/>
            <a:chOff x="9550400" y="612775"/>
            <a:chExt cx="2231297" cy="501650"/>
          </a:xfrm>
        </p:grpSpPr>
        <p:sp>
          <p:nvSpPr>
            <p:cNvPr id="8" name="Freeform: Shape 7">
              <a:extLst>
                <a:ext uri="{FF2B5EF4-FFF2-40B4-BE49-F238E27FC236}">
                  <a16:creationId xmlns:a16="http://schemas.microsoft.com/office/drawing/2014/main" id="{FC704551-0A43-448B-9BC4-076647B2D2FA}"/>
                </a:ext>
              </a:extLst>
            </p:cNvPr>
            <p:cNvSpPr/>
            <p:nvPr/>
          </p:nvSpPr>
          <p:spPr>
            <a:xfrm>
              <a:off x="11517270" y="764033"/>
              <a:ext cx="261161" cy="212194"/>
            </a:xfrm>
            <a:custGeom>
              <a:avLst/>
              <a:gdLst>
                <a:gd name="connsiteX0" fmla="*/ 304324 w 457200"/>
                <a:gd name="connsiteY0" fmla="*/ 261461 h 371475"/>
                <a:gd name="connsiteX1" fmla="*/ 456724 w 457200"/>
                <a:gd name="connsiteY1" fmla="*/ 110014 h 371475"/>
                <a:gd name="connsiteX2" fmla="*/ 344329 w 457200"/>
                <a:gd name="connsiteY2" fmla="*/ 7144 h 371475"/>
                <a:gd name="connsiteX3" fmla="*/ 125254 w 457200"/>
                <a:gd name="connsiteY3" fmla="*/ 241459 h 371475"/>
                <a:gd name="connsiteX4" fmla="*/ 7144 w 457200"/>
                <a:gd name="connsiteY4" fmla="*/ 348139 h 371475"/>
                <a:gd name="connsiteX5" fmla="*/ 96679 w 457200"/>
                <a:gd name="connsiteY5" fmla="*/ 372904 h 371475"/>
                <a:gd name="connsiteX6" fmla="*/ 306229 w 457200"/>
                <a:gd name="connsiteY6" fmla="*/ 304324 h 371475"/>
                <a:gd name="connsiteX7" fmla="*/ 200501 w 457200"/>
                <a:gd name="connsiteY7" fmla="*/ 210026 h 371475"/>
                <a:gd name="connsiteX8" fmla="*/ 304324 w 457200"/>
                <a:gd name="connsiteY8" fmla="*/ 26146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 h="371475">
                  <a:moveTo>
                    <a:pt x="304324" y="261461"/>
                  </a:moveTo>
                  <a:cubicBezTo>
                    <a:pt x="390049" y="261461"/>
                    <a:pt x="455771" y="191929"/>
                    <a:pt x="456724" y="110014"/>
                  </a:cubicBezTo>
                  <a:cubicBezTo>
                    <a:pt x="451009" y="73819"/>
                    <a:pt x="438626" y="7144"/>
                    <a:pt x="344329" y="7144"/>
                  </a:cubicBezTo>
                  <a:cubicBezTo>
                    <a:pt x="242411" y="7144"/>
                    <a:pt x="208121" y="150019"/>
                    <a:pt x="125254" y="241459"/>
                  </a:cubicBezTo>
                  <a:cubicBezTo>
                    <a:pt x="118586" y="293846"/>
                    <a:pt x="69056" y="340519"/>
                    <a:pt x="7144" y="348139"/>
                  </a:cubicBezTo>
                  <a:cubicBezTo>
                    <a:pt x="22384" y="364331"/>
                    <a:pt x="55721" y="372904"/>
                    <a:pt x="96679" y="372904"/>
                  </a:cubicBezTo>
                  <a:cubicBezTo>
                    <a:pt x="170021" y="372904"/>
                    <a:pt x="259556" y="350996"/>
                    <a:pt x="306229" y="304324"/>
                  </a:cubicBezTo>
                  <a:cubicBezTo>
                    <a:pt x="244316" y="305276"/>
                    <a:pt x="204311" y="265271"/>
                    <a:pt x="200501" y="210026"/>
                  </a:cubicBezTo>
                  <a:cubicBezTo>
                    <a:pt x="230029" y="247174"/>
                    <a:pt x="264319" y="261461"/>
                    <a:pt x="304324" y="261461"/>
                  </a:cubicBezTo>
                  <a:close/>
                </a:path>
              </a:pathLst>
            </a:custGeom>
            <a:solidFill>
              <a:srgbClr val="17ABDB"/>
            </a:solidFill>
            <a:ln w="9525" cap="flat">
              <a:noFill/>
              <a:prstDash val="solid"/>
              <a:miter/>
            </a:ln>
          </p:spPr>
          <p:txBody>
            <a:bodyPr lIns="73152" tIns="36576" rIns="73152" bIns="36576" rtlCol="0" anchor="ctr"/>
            <a:lstStyle/>
            <a:p>
              <a:endParaRPr lang="de-DE"/>
            </a:p>
          </p:txBody>
        </p:sp>
        <p:sp>
          <p:nvSpPr>
            <p:cNvPr id="9" name="Freeform: Shape 8">
              <a:extLst>
                <a:ext uri="{FF2B5EF4-FFF2-40B4-BE49-F238E27FC236}">
                  <a16:creationId xmlns:a16="http://schemas.microsoft.com/office/drawing/2014/main" id="{57D7C248-3780-4A7C-95A8-D356BF27AD73}"/>
                </a:ext>
              </a:extLst>
            </p:cNvPr>
            <p:cNvSpPr/>
            <p:nvPr/>
          </p:nvSpPr>
          <p:spPr>
            <a:xfrm>
              <a:off x="9550400" y="619305"/>
              <a:ext cx="1811806" cy="495120"/>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0072AF"/>
            </a:solidFill>
            <a:ln w="9525" cap="flat">
              <a:noFill/>
              <a:prstDash val="solid"/>
              <a:miter/>
            </a:ln>
          </p:spPr>
          <p:txBody>
            <a:bodyPr lIns="73152" tIns="36576" rIns="73152" bIns="36576" rtlCol="0" anchor="ctr"/>
            <a:lstStyle/>
            <a:p>
              <a:endParaRPr lang="de-DE" dirty="0"/>
            </a:p>
          </p:txBody>
        </p:sp>
        <p:sp>
          <p:nvSpPr>
            <p:cNvPr id="10" name="Freeform: Shape 9">
              <a:extLst>
                <a:ext uri="{FF2B5EF4-FFF2-40B4-BE49-F238E27FC236}">
                  <a16:creationId xmlns:a16="http://schemas.microsoft.com/office/drawing/2014/main" id="{217CBF3A-5C0A-4C4E-9FD3-E028E791FE81}"/>
                </a:ext>
              </a:extLst>
            </p:cNvPr>
            <p:cNvSpPr/>
            <p:nvPr/>
          </p:nvSpPr>
          <p:spPr>
            <a:xfrm>
              <a:off x="10915493" y="643771"/>
              <a:ext cx="54409" cy="59850"/>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1" name="Freeform: Shape 10">
              <a:extLst>
                <a:ext uri="{FF2B5EF4-FFF2-40B4-BE49-F238E27FC236}">
                  <a16:creationId xmlns:a16="http://schemas.microsoft.com/office/drawing/2014/main" id="{0CD80AA6-A949-4FC4-8CD0-6E6D7300DF2C}"/>
                </a:ext>
              </a:extLst>
            </p:cNvPr>
            <p:cNvSpPr/>
            <p:nvPr/>
          </p:nvSpPr>
          <p:spPr>
            <a:xfrm>
              <a:off x="11270254" y="654106"/>
              <a:ext cx="54409" cy="54409"/>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0072AF"/>
            </a:solidFill>
            <a:ln w="9525" cap="flat">
              <a:noFill/>
              <a:prstDash val="solid"/>
              <a:miter/>
            </a:ln>
          </p:spPr>
          <p:txBody>
            <a:bodyPr lIns="73152" tIns="36576" rIns="73152" bIns="36576" rtlCol="0" anchor="ctr"/>
            <a:lstStyle/>
            <a:p>
              <a:endParaRPr lang="de-DE"/>
            </a:p>
          </p:txBody>
        </p:sp>
        <p:sp>
          <p:nvSpPr>
            <p:cNvPr id="12" name="Freeform: Shape 11">
              <a:extLst>
                <a:ext uri="{FF2B5EF4-FFF2-40B4-BE49-F238E27FC236}">
                  <a16:creationId xmlns:a16="http://schemas.microsoft.com/office/drawing/2014/main" id="{E8743398-464F-49A4-8D54-C73C461670F9}"/>
                </a:ext>
              </a:extLst>
            </p:cNvPr>
            <p:cNvSpPr/>
            <p:nvPr/>
          </p:nvSpPr>
          <p:spPr>
            <a:xfrm>
              <a:off x="11384515" y="612775"/>
              <a:ext cx="397182" cy="331893"/>
            </a:xfrm>
            <a:custGeom>
              <a:avLst/>
              <a:gdLst>
                <a:gd name="connsiteX0" fmla="*/ 689134 w 695325"/>
                <a:gd name="connsiteY0" fmla="*/ 368141 h 581025"/>
                <a:gd name="connsiteX1" fmla="*/ 571024 w 695325"/>
                <a:gd name="connsiteY1" fmla="*/ 127159 h 581025"/>
                <a:gd name="connsiteX2" fmla="*/ 388144 w 695325"/>
                <a:gd name="connsiteY2" fmla="*/ 13811 h 581025"/>
                <a:gd name="connsiteX3" fmla="*/ 371951 w 695325"/>
                <a:gd name="connsiteY3" fmla="*/ 7144 h 581025"/>
                <a:gd name="connsiteX4" fmla="*/ 371951 w 695325"/>
                <a:gd name="connsiteY4" fmla="*/ 7144 h 581025"/>
                <a:gd name="connsiteX5" fmla="*/ 371951 w 695325"/>
                <a:gd name="connsiteY5" fmla="*/ 7144 h 581025"/>
                <a:gd name="connsiteX6" fmla="*/ 7144 w 695325"/>
                <a:gd name="connsiteY6" fmla="*/ 383381 h 581025"/>
                <a:gd name="connsiteX7" fmla="*/ 132874 w 695325"/>
                <a:gd name="connsiteY7" fmla="*/ 569119 h 581025"/>
                <a:gd name="connsiteX8" fmla="*/ 262414 w 695325"/>
                <a:gd name="connsiteY8" fmla="*/ 571976 h 581025"/>
                <a:gd name="connsiteX9" fmla="*/ 358616 w 695325"/>
                <a:gd name="connsiteY9" fmla="*/ 506254 h 581025"/>
                <a:gd name="connsiteX10" fmla="*/ 577692 w 695325"/>
                <a:gd name="connsiteY10" fmla="*/ 271939 h 581025"/>
                <a:gd name="connsiteX11" fmla="*/ 690086 w 695325"/>
                <a:gd name="connsiteY11" fmla="*/ 374809 h 581025"/>
                <a:gd name="connsiteX12" fmla="*/ 689134 w 695325"/>
                <a:gd name="connsiteY12" fmla="*/ 368141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581025">
                  <a:moveTo>
                    <a:pt x="689134" y="368141"/>
                  </a:moveTo>
                  <a:cubicBezTo>
                    <a:pt x="687229" y="271939"/>
                    <a:pt x="641509" y="191929"/>
                    <a:pt x="571024" y="127159"/>
                  </a:cubicBezTo>
                  <a:cubicBezTo>
                    <a:pt x="517684" y="78581"/>
                    <a:pt x="453866" y="41434"/>
                    <a:pt x="388144" y="13811"/>
                  </a:cubicBezTo>
                  <a:cubicBezTo>
                    <a:pt x="382429" y="11906"/>
                    <a:pt x="377666" y="9049"/>
                    <a:pt x="371951" y="7144"/>
                  </a:cubicBezTo>
                  <a:lnTo>
                    <a:pt x="371951" y="7144"/>
                  </a:lnTo>
                  <a:cubicBezTo>
                    <a:pt x="371951" y="7144"/>
                    <a:pt x="371951" y="7144"/>
                    <a:pt x="371951" y="7144"/>
                  </a:cubicBezTo>
                  <a:cubicBezTo>
                    <a:pt x="290036" y="105251"/>
                    <a:pt x="7144" y="178594"/>
                    <a:pt x="7144" y="383381"/>
                  </a:cubicBezTo>
                  <a:cubicBezTo>
                    <a:pt x="7144" y="463391"/>
                    <a:pt x="57626" y="538639"/>
                    <a:pt x="132874" y="569119"/>
                  </a:cubicBezTo>
                  <a:cubicBezTo>
                    <a:pt x="175736" y="585311"/>
                    <a:pt x="219551" y="586264"/>
                    <a:pt x="262414" y="571976"/>
                  </a:cubicBezTo>
                  <a:cubicBezTo>
                    <a:pt x="300514" y="559594"/>
                    <a:pt x="332899" y="535781"/>
                    <a:pt x="358616" y="506254"/>
                  </a:cubicBezTo>
                  <a:cubicBezTo>
                    <a:pt x="441484" y="413861"/>
                    <a:pt x="475774" y="271939"/>
                    <a:pt x="577692" y="271939"/>
                  </a:cubicBezTo>
                  <a:cubicBezTo>
                    <a:pt x="671036" y="271939"/>
                    <a:pt x="683419" y="338614"/>
                    <a:pt x="690086" y="374809"/>
                  </a:cubicBezTo>
                  <a:cubicBezTo>
                    <a:pt x="689134" y="373856"/>
                    <a:pt x="689134" y="371951"/>
                    <a:pt x="689134" y="368141"/>
                  </a:cubicBezTo>
                  <a:close/>
                </a:path>
              </a:pathLst>
            </a:custGeom>
            <a:solidFill>
              <a:srgbClr val="0072AF"/>
            </a:solidFill>
            <a:ln w="9525" cap="flat">
              <a:noFill/>
              <a:prstDash val="solid"/>
              <a:miter/>
            </a:ln>
          </p:spPr>
          <p:txBody>
            <a:bodyPr lIns="73152" tIns="36576" rIns="73152" bIns="36576" rtlCol="0" anchor="ctr"/>
            <a:lstStyle/>
            <a:p>
              <a:endParaRPr lang="de-DE"/>
            </a:p>
          </p:txBody>
        </p:sp>
      </p:gr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en-US"/>
              <a:t>Click to edit Master title style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en-US"/>
              <a:t>Click icon to add picture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94" name="Groupe 1">
            <a:extLst>
              <a:ext uri="{FF2B5EF4-FFF2-40B4-BE49-F238E27FC236}">
                <a16:creationId xmlns:a16="http://schemas.microsoft.com/office/drawing/2014/main" id="{11A3E882-4152-49CC-A658-0BA2BD4CCF4E}"/>
              </a:ext>
              <a:ext uri="{C183D7F6-B498-43B3-948B-1728B52AA6E4}">
                <adec:decorative xmlns:adec="http://schemas.microsoft.com/office/drawing/2017/decorative" val="1"/>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AWS EKS | Ecole by cap AWS #2 | July 2022</a:t>
            </a:r>
          </a:p>
        </p:txBody>
      </p:sp>
      <p:sp>
        <p:nvSpPr>
          <p:cNvPr id="100" name="Rectangle 27">
            <a:extLst>
              <a:ext uri="{FF2B5EF4-FFF2-40B4-BE49-F238E27FC236}">
                <a16:creationId xmlns:a16="http://schemas.microsoft.com/office/drawing/2014/main" id="{777F4691-2D56-47C4-B2B1-73BE348DB06D}"/>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2022. All rights reserved  |</a:t>
            </a:r>
          </a:p>
        </p:txBody>
      </p:sp>
      <p:sp>
        <p:nvSpPr>
          <p:cNvPr id="99" name="Rectangle 43">
            <a:extLst>
              <a:ext uri="{FF2B5EF4-FFF2-40B4-BE49-F238E27FC236}">
                <a16:creationId xmlns:a16="http://schemas.microsoft.com/office/drawing/2014/main" id="{1302EB1D-4F45-4228-A725-9CA0AEFCE01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a:solidFill>
                <a:srgbClr val="A6A6A6"/>
              </a:solidFill>
              <a:latin typeface="Ubuntu" panose="020B0504030602030204" pitchFamily="34" charset="0"/>
              <a:cs typeface="Arial" panose="020B0604020202020204" pitchFamily="34" charset="0"/>
            </a:endParaRPr>
          </a:p>
        </p:txBody>
      </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3987" r:id="rId19"/>
    <p:sldLayoutId id="2147483984" r:id="rId20"/>
    <p:sldLayoutId id="2147483985" r:id="rId21"/>
    <p:sldLayoutId id="2147484027" r:id="rId22"/>
    <p:sldLayoutId id="2147484028" r:id="rId23"/>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22.png"/><Relationship Id="rId11" Type="http://schemas.openxmlformats.org/officeDocument/2006/relationships/hyperlink" Target="https://aws.amazon.com/fr/ecr/" TargetMode="External"/><Relationship Id="rId5" Type="http://schemas.openxmlformats.org/officeDocument/2006/relationships/image" Target="../media/image21.png"/><Relationship Id="rId10" Type="http://schemas.openxmlformats.org/officeDocument/2006/relationships/hyperlink" Target="https://aws.amazon.com/fr/iam/" TargetMode="External"/><Relationship Id="rId4" Type="http://schemas.openxmlformats.org/officeDocument/2006/relationships/image" Target="../media/image20.png"/><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31.png"/><Relationship Id="rId11" Type="http://schemas.openxmlformats.org/officeDocument/2006/relationships/image" Target="../media/image36.jpe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8D696E-B4E9-4F10-824F-B9B79E98BE71}"/>
              </a:ext>
            </a:extLst>
          </p:cNvPr>
          <p:cNvSpPr>
            <a:spLocks noGrp="1"/>
          </p:cNvSpPr>
          <p:nvPr>
            <p:ph type="ctrTitle"/>
          </p:nvPr>
        </p:nvSpPr>
        <p:spPr>
          <a:xfrm>
            <a:off x="404813" y="1323344"/>
            <a:ext cx="11386134" cy="3046988"/>
          </a:xfrm>
        </p:spPr>
        <p:txBody>
          <a:bodyPr/>
          <a:lstStyle/>
          <a:p>
            <a:r>
              <a:rPr lang="en-GB" dirty="0"/>
              <a:t>AWS</a:t>
            </a:r>
            <a:br>
              <a:rPr lang="en-GB" dirty="0"/>
            </a:br>
            <a:r>
              <a:rPr lang="en-GB" dirty="0"/>
              <a:t>         Elastic Kubernetes</a:t>
            </a:r>
            <a:br>
              <a:rPr lang="en-GB" dirty="0"/>
            </a:br>
            <a:r>
              <a:rPr lang="en-GB" dirty="0"/>
              <a:t>Service </a:t>
            </a:r>
          </a:p>
        </p:txBody>
      </p:sp>
      <p:sp>
        <p:nvSpPr>
          <p:cNvPr id="2" name="Subtitle 1">
            <a:extLst>
              <a:ext uri="{FF2B5EF4-FFF2-40B4-BE49-F238E27FC236}">
                <a16:creationId xmlns:a16="http://schemas.microsoft.com/office/drawing/2014/main" id="{D65D8CDD-4C58-4EBA-861D-05FBDBE63743}"/>
              </a:ext>
            </a:extLst>
          </p:cNvPr>
          <p:cNvSpPr>
            <a:spLocks noGrp="1"/>
          </p:cNvSpPr>
          <p:nvPr>
            <p:ph type="subTitle" idx="1"/>
          </p:nvPr>
        </p:nvSpPr>
        <p:spPr>
          <a:xfrm>
            <a:off x="404813" y="4869160"/>
            <a:ext cx="6267251" cy="307777"/>
          </a:xfrm>
        </p:spPr>
        <p:txBody>
          <a:bodyPr/>
          <a:lstStyle/>
          <a:p>
            <a:r>
              <a:rPr lang="en-GB" dirty="0"/>
              <a:t>July 2022</a:t>
            </a:r>
          </a:p>
        </p:txBody>
      </p:sp>
      <p:sp>
        <p:nvSpPr>
          <p:cNvPr id="4" name="Subtitle 1">
            <a:extLst>
              <a:ext uri="{FF2B5EF4-FFF2-40B4-BE49-F238E27FC236}">
                <a16:creationId xmlns:a16="http://schemas.microsoft.com/office/drawing/2014/main" id="{0F51823F-7244-44C1-8EC8-3BB1AC4FE7AC}"/>
              </a:ext>
            </a:extLst>
          </p:cNvPr>
          <p:cNvSpPr txBox="1">
            <a:spLocks/>
          </p:cNvSpPr>
          <p:nvPr/>
        </p:nvSpPr>
        <p:spPr>
          <a:xfrm>
            <a:off x="404813" y="4561383"/>
            <a:ext cx="6267251" cy="307777"/>
          </a:xfrm>
          <a:prstGeom prst="rect">
            <a:avLst/>
          </a:prstGeom>
        </p:spPr>
        <p:txBody>
          <a:bodyPr vert="horz" wrap="square" lIns="36000" tIns="0" rIns="36000" bIns="0" rtlCol="0">
            <a:sp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457200" indent="0" algn="ctr" defTabSz="914400" rtl="0" eaLnBrk="1" latinLnBrk="0" hangingPunct="1">
              <a:lnSpc>
                <a:spcPct val="100000"/>
              </a:lnSpc>
              <a:spcBef>
                <a:spcPts val="0"/>
              </a:spcBef>
              <a:spcAft>
                <a:spcPts val="600"/>
              </a:spcAft>
              <a:buClr>
                <a:schemeClr val="accent1"/>
              </a:buClr>
              <a:buFont typeface="Wingdings" panose="05000000000000000000" pitchFamily="2" charset="2"/>
              <a:buNone/>
              <a:defRPr sz="2000" kern="1200" baseline="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600"/>
              </a:spcAft>
              <a:buClr>
                <a:schemeClr val="accent2"/>
              </a:buClr>
              <a:buFont typeface="Arial" panose="020B0604020202020204" pitchFamily="34" charset="0"/>
              <a:buNone/>
              <a:defRPr sz="1800" kern="1200" baseline="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600"/>
              </a:spcAft>
              <a:buClr>
                <a:schemeClr val="tx1"/>
              </a:buClr>
              <a:buFont typeface="Ubuntu" panose="020B0504030602030204" pitchFamily="34" charset="0"/>
              <a:buNone/>
              <a:defRPr sz="1600" kern="1200" baseline="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600"/>
              </a:spcAft>
              <a:buClr>
                <a:schemeClr val="accent3"/>
              </a:buClr>
              <a:buFont typeface="Arial" panose="020B0604020202020204" pitchFamily="34" charset="0"/>
              <a:buNone/>
              <a:defRPr sz="1600" kern="1200" baseline="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Ecole by Capgemini AWS #2</a:t>
            </a:r>
          </a:p>
        </p:txBody>
      </p:sp>
    </p:spTree>
    <p:extLst>
      <p:ext uri="{BB962C8B-B14F-4D97-AF65-F5344CB8AC3E}">
        <p14:creationId xmlns:p14="http://schemas.microsoft.com/office/powerpoint/2010/main" val="3867533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EKS Models</a:t>
            </a:r>
          </a:p>
        </p:txBody>
      </p:sp>
      <p:graphicFrame>
        <p:nvGraphicFramePr>
          <p:cNvPr id="5" name="Diagram 4">
            <a:extLst>
              <a:ext uri="{FF2B5EF4-FFF2-40B4-BE49-F238E27FC236}">
                <a16:creationId xmlns:a16="http://schemas.microsoft.com/office/drawing/2014/main" id="{3229239F-3BDA-4E5F-8EF6-20E682EE1976}"/>
              </a:ext>
            </a:extLst>
          </p:cNvPr>
          <p:cNvGraphicFramePr/>
          <p:nvPr>
            <p:extLst>
              <p:ext uri="{D42A27DB-BD31-4B8C-83A1-F6EECF244321}">
                <p14:modId xmlns:p14="http://schemas.microsoft.com/office/powerpoint/2010/main" val="2133943681"/>
              </p:ext>
            </p:extLst>
          </p:nvPr>
        </p:nvGraphicFramePr>
        <p:xfrm>
          <a:off x="767408" y="836712"/>
          <a:ext cx="9608616" cy="602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2420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Managed node</a:t>
            </a:r>
          </a:p>
        </p:txBody>
      </p:sp>
      <p:sp>
        <p:nvSpPr>
          <p:cNvPr id="5" name="Text Placeholder 3">
            <a:extLst>
              <a:ext uri="{FF2B5EF4-FFF2-40B4-BE49-F238E27FC236}">
                <a16:creationId xmlns:a16="http://schemas.microsoft.com/office/drawing/2014/main" id="{C37FC818-BA87-4755-B4F2-FF0725104ED6}"/>
              </a:ext>
            </a:extLst>
          </p:cNvPr>
          <p:cNvSpPr txBox="1">
            <a:spLocks/>
          </p:cNvSpPr>
          <p:nvPr/>
        </p:nvSpPr>
        <p:spPr>
          <a:xfrm>
            <a:off x="5879976" y="1004730"/>
            <a:ext cx="6803503" cy="55626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buFont typeface="Wingdings" panose="05000000000000000000" pitchFamily="2" charset="2"/>
              <a:buChar char="ü"/>
            </a:pPr>
            <a:endParaRPr lang="en-US" sz="1400" dirty="0"/>
          </a:p>
        </p:txBody>
      </p:sp>
      <p:pic>
        <p:nvPicPr>
          <p:cNvPr id="3074" name="Picture 2" descr="PaaS Versus Container (Docker, CaaS)">
            <a:extLst>
              <a:ext uri="{FF2B5EF4-FFF2-40B4-BE49-F238E27FC236}">
                <a16:creationId xmlns:a16="http://schemas.microsoft.com/office/drawing/2014/main" id="{49D14B1E-0676-492B-B3BC-FDF6397AB5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2" t="-1066" r="32531" b="1066"/>
          <a:stretch/>
        </p:blipFill>
        <p:spPr bwMode="auto">
          <a:xfrm>
            <a:off x="7055450" y="1666091"/>
            <a:ext cx="5256584" cy="40862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64ED793-D32C-4171-BF67-344E8313E193}"/>
              </a:ext>
            </a:extLst>
          </p:cNvPr>
          <p:cNvSpPr txBox="1"/>
          <p:nvPr/>
        </p:nvSpPr>
        <p:spPr>
          <a:xfrm>
            <a:off x="3795370" y="1006749"/>
            <a:ext cx="184731" cy="646331"/>
          </a:xfrm>
          <a:prstGeom prst="rect">
            <a:avLst/>
          </a:prstGeom>
          <a:noFill/>
        </p:spPr>
        <p:txBody>
          <a:bodyPr wrap="none" rtlCol="0">
            <a:spAutoFit/>
          </a:bodyPr>
          <a:lstStyle/>
          <a:p>
            <a:endParaRPr lang="fr-FR" dirty="0"/>
          </a:p>
          <a:p>
            <a:endParaRPr lang="fr-FR" dirty="0"/>
          </a:p>
        </p:txBody>
      </p:sp>
      <p:graphicFrame>
        <p:nvGraphicFramePr>
          <p:cNvPr id="3" name="Table 5">
            <a:extLst>
              <a:ext uri="{FF2B5EF4-FFF2-40B4-BE49-F238E27FC236}">
                <a16:creationId xmlns:a16="http://schemas.microsoft.com/office/drawing/2014/main" id="{4CF10F19-7E15-43D2-812E-715B44EF3126}"/>
              </a:ext>
            </a:extLst>
          </p:cNvPr>
          <p:cNvGraphicFramePr>
            <a:graphicFrameLocks noGrp="1"/>
          </p:cNvGraphicFramePr>
          <p:nvPr>
            <p:extLst>
              <p:ext uri="{D42A27DB-BD31-4B8C-83A1-F6EECF244321}">
                <p14:modId xmlns:p14="http://schemas.microsoft.com/office/powerpoint/2010/main" val="3080504104"/>
              </p:ext>
            </p:extLst>
          </p:nvPr>
        </p:nvGraphicFramePr>
        <p:xfrm>
          <a:off x="152400" y="2048210"/>
          <a:ext cx="6727856" cy="3169920"/>
        </p:xfrm>
        <a:graphic>
          <a:graphicData uri="http://schemas.openxmlformats.org/drawingml/2006/table">
            <a:tbl>
              <a:tblPr firstRow="1" bandRow="1">
                <a:tableStyleId>{5C22544A-7EE6-4342-B048-85BDC9FD1C3A}</a:tableStyleId>
              </a:tblPr>
              <a:tblGrid>
                <a:gridCol w="3363928">
                  <a:extLst>
                    <a:ext uri="{9D8B030D-6E8A-4147-A177-3AD203B41FA5}">
                      <a16:colId xmlns:a16="http://schemas.microsoft.com/office/drawing/2014/main" val="324293568"/>
                    </a:ext>
                  </a:extLst>
                </a:gridCol>
                <a:gridCol w="3363928">
                  <a:extLst>
                    <a:ext uri="{9D8B030D-6E8A-4147-A177-3AD203B41FA5}">
                      <a16:colId xmlns:a16="http://schemas.microsoft.com/office/drawing/2014/main" val="1336974786"/>
                    </a:ext>
                  </a:extLst>
                </a:gridCol>
              </a:tblGrid>
              <a:tr h="467041">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fr-FR" sz="1400" b="1" dirty="0" err="1"/>
                        <a:t>Managed</a:t>
                      </a:r>
                      <a:r>
                        <a:rPr lang="fr-FR" sz="1400" b="1" dirty="0"/>
                        <a:t> (EKS) </a:t>
                      </a:r>
                      <a:r>
                        <a:rPr lang="fr-FR" sz="1400" b="1" dirty="0" err="1"/>
                        <a:t>nodes</a:t>
                      </a:r>
                      <a:r>
                        <a:rPr lang="fr-FR" sz="1400" b="1" dirty="0"/>
                        <a:t> groups</a:t>
                      </a:r>
                      <a:endParaRPr lang="en-US" sz="1400" b="1" i="0" dirty="0">
                        <a:solidFill>
                          <a:srgbClr val="000000"/>
                        </a:solidFill>
                        <a:effectLs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b="1" dirty="0"/>
                        <a:t>Self </a:t>
                      </a:r>
                      <a:r>
                        <a:rPr lang="fr-FR" sz="1400" b="1" dirty="0" err="1"/>
                        <a:t>managed</a:t>
                      </a:r>
                      <a:r>
                        <a:rPr lang="fr-FR" sz="1400" b="1" dirty="0"/>
                        <a:t> </a:t>
                      </a:r>
                      <a:r>
                        <a:rPr lang="fr-FR" sz="1400" b="1" dirty="0" err="1"/>
                        <a:t>nodes</a:t>
                      </a:r>
                      <a:endParaRPr lang="fr-FR" sz="14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b="1" dirty="0"/>
                    </a:p>
                  </a:txBody>
                  <a:tcPr/>
                </a:tc>
                <a:extLst>
                  <a:ext uri="{0D108BD9-81ED-4DB2-BD59-A6C34878D82A}">
                    <a16:rowId xmlns:a16="http://schemas.microsoft.com/office/drawing/2014/main" val="3847327007"/>
                  </a:ext>
                </a:extLst>
              </a:tr>
              <a:tr h="270587">
                <a:tc>
                  <a:txBody>
                    <a:bodyPr/>
                    <a:lstStyle/>
                    <a:p>
                      <a:pPr marL="0" indent="0">
                        <a:buFont typeface="Wingdings" panose="05000000000000000000" pitchFamily="2" charset="2"/>
                        <a:buNone/>
                      </a:pPr>
                      <a:r>
                        <a:rPr lang="en-US" sz="1400" b="0" i="0" kern="1200" dirty="0">
                          <a:solidFill>
                            <a:schemeClr val="dk1"/>
                          </a:solidFill>
                          <a:effectLst/>
                          <a:latin typeface="+mn-lt"/>
                          <a:ea typeface="+mn-ea"/>
                          <a:cs typeface="+mn-cs"/>
                        </a:rPr>
                        <a:t>With the EKS-managed node groups, EKS automatically creates and updates data-plane nodes. Users need to click only a couple of buttons on the web console to add new nodes and update the OS or Kubernetes versions.</a:t>
                      </a:r>
                      <a:endParaRPr lang="fr-FR" sz="1400" dirty="0"/>
                    </a:p>
                  </a:txBody>
                  <a:tcPr/>
                </a:tc>
                <a:tc>
                  <a:txBody>
                    <a:bodyPr/>
                    <a:lstStyle/>
                    <a:p>
                      <a:r>
                        <a:rPr lang="en-US" sz="1400" b="0" i="0" kern="1200" dirty="0">
                          <a:solidFill>
                            <a:schemeClr val="dk1"/>
                          </a:solidFill>
                          <a:effectLst/>
                          <a:latin typeface="+mn-lt"/>
                          <a:ea typeface="+mn-ea"/>
                          <a:cs typeface="+mn-cs"/>
                        </a:rPr>
                        <a:t>With the self-managed nodes, users need to create and manage nodes with manual configuration or via the AWS CloudFormation templates provided by EKS. When the EC2 VMs are up and running, they join the Kubernetes control plane. Then, the Kubernetes control plane assigns pods to the nodes and runs containers. In addition, users need to handle the updating of the OS and Kubernetes version of the data-plane nodes.</a:t>
                      </a:r>
                      <a:endParaRPr lang="fr-FR" sz="1400" dirty="0"/>
                    </a:p>
                  </a:txBody>
                  <a:tcPr/>
                </a:tc>
                <a:extLst>
                  <a:ext uri="{0D108BD9-81ED-4DB2-BD59-A6C34878D82A}">
                    <a16:rowId xmlns:a16="http://schemas.microsoft.com/office/drawing/2014/main" val="1393321277"/>
                  </a:ext>
                </a:extLst>
              </a:tr>
            </a:tbl>
          </a:graphicData>
        </a:graphic>
      </p:graphicFrame>
    </p:spTree>
    <p:extLst>
      <p:ext uri="{BB962C8B-B14F-4D97-AF65-F5344CB8AC3E}">
        <p14:creationId xmlns:p14="http://schemas.microsoft.com/office/powerpoint/2010/main" val="1049625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err="1"/>
              <a:t>Fargate</a:t>
            </a:r>
            <a:endParaRPr lang="en-US" dirty="0"/>
          </a:p>
        </p:txBody>
      </p:sp>
      <p:pic>
        <p:nvPicPr>
          <p:cNvPr id="2050" name="Picture 2" descr="AWS Fargate | Moteur de calcul sans serveur | Amazon Web Services">
            <a:extLst>
              <a:ext uri="{FF2B5EF4-FFF2-40B4-BE49-F238E27FC236}">
                <a16:creationId xmlns:a16="http://schemas.microsoft.com/office/drawing/2014/main" id="{320F7CDD-6B5F-4F44-975E-7AC57635FC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185" y="1700808"/>
            <a:ext cx="10677630" cy="4336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2FF3D3-D1C9-4917-A5FC-8C23B86FDEEE}"/>
              </a:ext>
            </a:extLst>
          </p:cNvPr>
          <p:cNvSpPr txBox="1"/>
          <p:nvPr/>
        </p:nvSpPr>
        <p:spPr>
          <a:xfrm>
            <a:off x="17700" y="853638"/>
            <a:ext cx="10836493" cy="369332"/>
          </a:xfrm>
          <a:prstGeom prst="rect">
            <a:avLst/>
          </a:prstGeom>
          <a:noFill/>
        </p:spPr>
        <p:txBody>
          <a:bodyPr wrap="none" rtlCol="0">
            <a:spAutoFit/>
          </a:bodyPr>
          <a:lstStyle/>
          <a:p>
            <a:r>
              <a:rPr lang="en-US" b="0" i="0" dirty="0">
                <a:solidFill>
                  <a:srgbClr val="333333"/>
                </a:solidFill>
                <a:effectLst/>
                <a:latin typeface="AmazonEmber"/>
              </a:rPr>
              <a:t>Serverless &amp; pay-as-you-go compute engine that lets you focus on building applications without managing servers</a:t>
            </a:r>
            <a:endParaRPr lang="fr-FR" dirty="0"/>
          </a:p>
        </p:txBody>
      </p:sp>
    </p:spTree>
    <p:extLst>
      <p:ext uri="{BB962C8B-B14F-4D97-AF65-F5344CB8AC3E}">
        <p14:creationId xmlns:p14="http://schemas.microsoft.com/office/powerpoint/2010/main" val="344358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Make your choice</a:t>
            </a:r>
          </a:p>
        </p:txBody>
      </p:sp>
      <p:pic>
        <p:nvPicPr>
          <p:cNvPr id="8" name="Picture 7">
            <a:extLst>
              <a:ext uri="{FF2B5EF4-FFF2-40B4-BE49-F238E27FC236}">
                <a16:creationId xmlns:a16="http://schemas.microsoft.com/office/drawing/2014/main" id="{61CF7BEE-9203-4384-AEEE-E7A3BE164346}"/>
              </a:ext>
            </a:extLst>
          </p:cNvPr>
          <p:cNvPicPr>
            <a:picLocks noChangeAspect="1"/>
          </p:cNvPicPr>
          <p:nvPr/>
        </p:nvPicPr>
        <p:blipFill>
          <a:blip r:embed="rId3"/>
          <a:stretch>
            <a:fillRect/>
          </a:stretch>
        </p:blipFill>
        <p:spPr>
          <a:xfrm>
            <a:off x="484992" y="1252233"/>
            <a:ext cx="11222016" cy="4353533"/>
          </a:xfrm>
          <a:prstGeom prst="rect">
            <a:avLst/>
          </a:prstGeom>
        </p:spPr>
      </p:pic>
    </p:spTree>
    <p:extLst>
      <p:ext uri="{BB962C8B-B14F-4D97-AF65-F5344CB8AC3E}">
        <p14:creationId xmlns:p14="http://schemas.microsoft.com/office/powerpoint/2010/main" val="3651248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tools</a:t>
            </a:r>
          </a:p>
        </p:txBody>
      </p:sp>
      <p:sp>
        <p:nvSpPr>
          <p:cNvPr id="4" name="Text Placeholder 3">
            <a:extLst>
              <a:ext uri="{FF2B5EF4-FFF2-40B4-BE49-F238E27FC236}">
                <a16:creationId xmlns:a16="http://schemas.microsoft.com/office/drawing/2014/main" id="{858372E5-8D46-4B8D-9E0E-B1D43F627FF5}"/>
              </a:ext>
            </a:extLst>
          </p:cNvPr>
          <p:cNvSpPr>
            <a:spLocks noGrp="1"/>
          </p:cNvSpPr>
          <p:nvPr>
            <p:ph type="body" sz="quarter" idx="11"/>
          </p:nvPr>
        </p:nvSpPr>
        <p:spPr>
          <a:xfrm>
            <a:off x="479376" y="617551"/>
            <a:ext cx="6803503" cy="5168525"/>
          </a:xfrm>
        </p:spPr>
        <p:txBody>
          <a:bodyPr>
            <a:normAutofit lnSpcReduction="10000"/>
          </a:bodyPr>
          <a:lstStyle/>
          <a:p>
            <a:pPr lvl="2">
              <a:lnSpc>
                <a:spcPct val="150000"/>
              </a:lnSpc>
              <a:buFont typeface="Wingdings" panose="05000000000000000000" pitchFamily="2" charset="2"/>
              <a:buChar char="§"/>
            </a:pPr>
            <a:r>
              <a:rPr lang="en-US" dirty="0"/>
              <a:t>EKSCTL</a:t>
            </a:r>
          </a:p>
          <a:p>
            <a:pPr lvl="3">
              <a:lnSpc>
                <a:spcPct val="150000"/>
              </a:lnSpc>
              <a:buFont typeface="Wingdings" panose="05000000000000000000" pitchFamily="2" charset="2"/>
              <a:buChar char="§"/>
            </a:pPr>
            <a:r>
              <a:rPr lang="en-US" dirty="0">
                <a:solidFill>
                  <a:srgbClr val="16191F"/>
                </a:solidFill>
              </a:rPr>
              <a:t>C</a:t>
            </a:r>
            <a:r>
              <a:rPr lang="en-US" b="0" i="0" dirty="0">
                <a:solidFill>
                  <a:srgbClr val="16191F"/>
                </a:solidFill>
                <a:effectLst/>
              </a:rPr>
              <a:t>ommand line tool for creating and managing Kubernetes clusters on Amazon EKS, provides the fastest and easiest way to create a new cluster, add nodes or </a:t>
            </a:r>
            <a:r>
              <a:rPr lang="en-US" b="0" i="0" dirty="0" err="1">
                <a:solidFill>
                  <a:srgbClr val="16191F"/>
                </a:solidFill>
                <a:effectLst/>
              </a:rPr>
              <a:t>fargate</a:t>
            </a:r>
            <a:r>
              <a:rPr lang="en-US" b="0" i="0" dirty="0">
                <a:solidFill>
                  <a:srgbClr val="16191F"/>
                </a:solidFill>
                <a:effectLst/>
              </a:rPr>
              <a:t> profile by the use of </a:t>
            </a:r>
            <a:r>
              <a:rPr lang="en-US" b="0" i="0" dirty="0" err="1">
                <a:solidFill>
                  <a:srgbClr val="16191F"/>
                </a:solidFill>
                <a:effectLst/>
              </a:rPr>
              <a:t>Cloudformation</a:t>
            </a:r>
            <a:r>
              <a:rPr lang="en-US" b="0" i="0" dirty="0">
                <a:solidFill>
                  <a:srgbClr val="16191F"/>
                </a:solidFill>
                <a:effectLst/>
              </a:rPr>
              <a:t> template</a:t>
            </a:r>
            <a:endParaRPr lang="en-US" dirty="0"/>
          </a:p>
          <a:p>
            <a:pPr lvl="2">
              <a:lnSpc>
                <a:spcPct val="150000"/>
              </a:lnSpc>
              <a:buFont typeface="Wingdings" panose="05000000000000000000" pitchFamily="2" charset="2"/>
              <a:buChar char="§"/>
            </a:pPr>
            <a:r>
              <a:rPr lang="en-US" dirty="0"/>
              <a:t>KUBECTL</a:t>
            </a:r>
          </a:p>
          <a:p>
            <a:pPr lvl="3">
              <a:lnSpc>
                <a:spcPct val="150000"/>
              </a:lnSpc>
              <a:buFont typeface="Wingdings" panose="05000000000000000000" pitchFamily="2" charset="2"/>
              <a:buChar char="§"/>
            </a:pPr>
            <a:r>
              <a:rPr lang="en-US" dirty="0"/>
              <a:t>Command line tool that you use to communicate with the Kubernetes API server, You must use a </a:t>
            </a:r>
            <a:r>
              <a:rPr lang="en-US" dirty="0" err="1"/>
              <a:t>kubectl</a:t>
            </a:r>
            <a:r>
              <a:rPr lang="en-US" dirty="0"/>
              <a:t> version that is </a:t>
            </a:r>
            <a:r>
              <a:rPr lang="en-US" b="1" dirty="0"/>
              <a:t>within one minor version difference</a:t>
            </a:r>
            <a:r>
              <a:rPr lang="en-US" dirty="0"/>
              <a:t> of your Amazon EKS cluster control plane.</a:t>
            </a:r>
          </a:p>
          <a:p>
            <a:pPr lvl="2">
              <a:lnSpc>
                <a:spcPct val="150000"/>
              </a:lnSpc>
              <a:buFont typeface="Wingdings" panose="05000000000000000000" pitchFamily="2" charset="2"/>
              <a:buChar char="§"/>
            </a:pPr>
            <a:r>
              <a:rPr lang="en-US" dirty="0"/>
              <a:t>AWS CLI</a:t>
            </a:r>
          </a:p>
          <a:p>
            <a:pPr lvl="3">
              <a:lnSpc>
                <a:spcPct val="150000"/>
              </a:lnSpc>
              <a:buFont typeface="Wingdings" panose="05000000000000000000" pitchFamily="2" charset="2"/>
              <a:buChar char="§"/>
            </a:pPr>
            <a:r>
              <a:rPr lang="en-US" b="0" i="0" dirty="0">
                <a:solidFill>
                  <a:srgbClr val="333333"/>
                </a:solidFill>
                <a:effectLst/>
              </a:rPr>
              <a:t>The AWS Command Line Interface (AWS CLI) is a unified tool to manage your AWS services. With just one tool to download and configure, you can control multiple AWS services from the command line and automate them through scripts</a:t>
            </a:r>
          </a:p>
          <a:p>
            <a:pPr lvl="2">
              <a:lnSpc>
                <a:spcPct val="150000"/>
              </a:lnSpc>
              <a:buFont typeface="Wingdings" panose="05000000000000000000" pitchFamily="2" charset="2"/>
              <a:buChar char="§"/>
            </a:pPr>
            <a:r>
              <a:rPr lang="en-US" dirty="0">
                <a:solidFill>
                  <a:srgbClr val="333333"/>
                </a:solidFill>
              </a:rPr>
              <a:t>Terraform</a:t>
            </a:r>
            <a:endParaRPr lang="en-US" dirty="0"/>
          </a:p>
          <a:p>
            <a:pPr lvl="3">
              <a:buFont typeface="Wingdings" panose="05000000000000000000" pitchFamily="2" charset="2"/>
              <a:buChar char="§"/>
            </a:pPr>
            <a:r>
              <a:rPr lang="en-US" dirty="0"/>
              <a:t>Official providers </a:t>
            </a:r>
            <a:r>
              <a:rPr lang="en-US" dirty="0">
                <a:sym typeface="Wingdings" panose="05000000000000000000" pitchFamily="2" charset="2"/>
              </a:rPr>
              <a:t></a:t>
            </a:r>
            <a:r>
              <a:rPr lang="en-US" dirty="0"/>
              <a:t> AWS, Kubernetes, Helm</a:t>
            </a:r>
          </a:p>
        </p:txBody>
      </p:sp>
      <p:pic>
        <p:nvPicPr>
          <p:cNvPr id="1029" name="Picture 5" descr="Amazon AWS EKS Distro Avis Prix &amp; Alternatives | Comparateur Logiciels.Pro">
            <a:extLst>
              <a:ext uri="{FF2B5EF4-FFF2-40B4-BE49-F238E27FC236}">
                <a16:creationId xmlns:a16="http://schemas.microsoft.com/office/drawing/2014/main" id="{8A81EE89-4000-48CD-9D80-B2F011F41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0296" y="2132856"/>
            <a:ext cx="2592288"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8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EKS anywhere</a:t>
            </a:r>
          </a:p>
        </p:txBody>
      </p:sp>
      <p:pic>
        <p:nvPicPr>
          <p:cNvPr id="3" name="Picture 2">
            <a:extLst>
              <a:ext uri="{FF2B5EF4-FFF2-40B4-BE49-F238E27FC236}">
                <a16:creationId xmlns:a16="http://schemas.microsoft.com/office/drawing/2014/main" id="{CA1BA0DF-F988-4ADC-BE6A-6B6A62D2F54A}"/>
              </a:ext>
            </a:extLst>
          </p:cNvPr>
          <p:cNvPicPr>
            <a:picLocks noChangeAspect="1"/>
          </p:cNvPicPr>
          <p:nvPr/>
        </p:nvPicPr>
        <p:blipFill>
          <a:blip r:embed="rId3"/>
          <a:stretch>
            <a:fillRect/>
          </a:stretch>
        </p:blipFill>
        <p:spPr>
          <a:xfrm>
            <a:off x="767408" y="2852936"/>
            <a:ext cx="9902779" cy="2621986"/>
          </a:xfrm>
          <a:prstGeom prst="rect">
            <a:avLst/>
          </a:prstGeom>
        </p:spPr>
      </p:pic>
      <p:sp>
        <p:nvSpPr>
          <p:cNvPr id="6" name="Text Placeholder 3">
            <a:extLst>
              <a:ext uri="{FF2B5EF4-FFF2-40B4-BE49-F238E27FC236}">
                <a16:creationId xmlns:a16="http://schemas.microsoft.com/office/drawing/2014/main" id="{B3D32D51-DEB1-4E6D-BA66-E4374F8770EA}"/>
              </a:ext>
            </a:extLst>
          </p:cNvPr>
          <p:cNvSpPr>
            <a:spLocks noGrp="1"/>
          </p:cNvSpPr>
          <p:nvPr>
            <p:ph type="body" sz="quarter" idx="11"/>
          </p:nvPr>
        </p:nvSpPr>
        <p:spPr>
          <a:xfrm>
            <a:off x="556398" y="1143000"/>
            <a:ext cx="6803503" cy="5562600"/>
          </a:xfrm>
        </p:spPr>
        <p:txBody>
          <a:bodyPr>
            <a:normAutofit/>
          </a:bodyPr>
          <a:lstStyle/>
          <a:p>
            <a:pPr lvl="2">
              <a:buFont typeface="Wingdings" panose="05000000000000000000" pitchFamily="2" charset="2"/>
              <a:buChar char="§"/>
            </a:pPr>
            <a:r>
              <a:rPr lang="en-US" dirty="0"/>
              <a:t>Run your EKS cluster on prem’</a:t>
            </a:r>
          </a:p>
          <a:p>
            <a:pPr lvl="2">
              <a:buFont typeface="Wingdings" panose="05000000000000000000" pitchFamily="2" charset="2"/>
              <a:buChar char="§"/>
            </a:pPr>
            <a:r>
              <a:rPr lang="en-US" dirty="0"/>
              <a:t>Support on bare metal servers or using VMware vSphere</a:t>
            </a:r>
          </a:p>
          <a:p>
            <a:pPr lvl="2">
              <a:buFont typeface="Wingdings" panose="05000000000000000000" pitchFamily="2" charset="2"/>
              <a:buChar char="§"/>
            </a:pPr>
            <a:r>
              <a:rPr lang="en-US" dirty="0"/>
              <a:t>Can work in Disconnected environment</a:t>
            </a:r>
          </a:p>
          <a:p>
            <a:pPr lvl="2">
              <a:buFont typeface="Wingdings" panose="05000000000000000000" pitchFamily="2" charset="2"/>
              <a:buChar char="§"/>
            </a:pPr>
            <a:endParaRPr lang="en-US" dirty="0"/>
          </a:p>
        </p:txBody>
      </p:sp>
    </p:spTree>
    <p:extLst>
      <p:ext uri="{BB962C8B-B14F-4D97-AF65-F5344CB8AC3E}">
        <p14:creationId xmlns:p14="http://schemas.microsoft.com/office/powerpoint/2010/main" val="929827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EKS Connector</a:t>
            </a:r>
          </a:p>
        </p:txBody>
      </p:sp>
      <p:sp>
        <p:nvSpPr>
          <p:cNvPr id="6" name="Text Placeholder 3">
            <a:extLst>
              <a:ext uri="{FF2B5EF4-FFF2-40B4-BE49-F238E27FC236}">
                <a16:creationId xmlns:a16="http://schemas.microsoft.com/office/drawing/2014/main" id="{B3D32D51-DEB1-4E6D-BA66-E4374F8770EA}"/>
              </a:ext>
            </a:extLst>
          </p:cNvPr>
          <p:cNvSpPr>
            <a:spLocks noGrp="1"/>
          </p:cNvSpPr>
          <p:nvPr>
            <p:ph type="body" sz="quarter" idx="11"/>
          </p:nvPr>
        </p:nvSpPr>
        <p:spPr>
          <a:xfrm>
            <a:off x="64293" y="1143000"/>
            <a:ext cx="6803503" cy="5562600"/>
          </a:xfrm>
        </p:spPr>
        <p:txBody>
          <a:bodyPr>
            <a:normAutofit/>
          </a:bodyPr>
          <a:lstStyle/>
          <a:p>
            <a:pPr marL="177800" lvl="2" indent="0">
              <a:buNone/>
            </a:pPr>
            <a:r>
              <a:rPr lang="en-US" sz="1800" b="0" i="0" dirty="0">
                <a:solidFill>
                  <a:srgbClr val="16191F"/>
                </a:solidFill>
                <a:effectLst/>
              </a:rPr>
              <a:t>You can use Amazon EKS Connector to register and connect any conformant Kubernetes cluster to AWS and visualize it in the Amazon EKS console</a:t>
            </a:r>
          </a:p>
          <a:p>
            <a:pPr marL="177800" lvl="2" indent="0">
              <a:buNone/>
            </a:pPr>
            <a:endParaRPr lang="en-US" sz="1800" dirty="0"/>
          </a:p>
          <a:p>
            <a:pPr lvl="2">
              <a:buFont typeface="Wingdings" panose="05000000000000000000" pitchFamily="2" charset="2"/>
              <a:buChar char="§"/>
            </a:pPr>
            <a:r>
              <a:rPr lang="en-US" dirty="0"/>
              <a:t>On-premises Kubernetes clusters</a:t>
            </a:r>
          </a:p>
          <a:p>
            <a:pPr lvl="2">
              <a:buFont typeface="Wingdings" panose="05000000000000000000" pitchFamily="2" charset="2"/>
              <a:buChar char="§"/>
            </a:pPr>
            <a:r>
              <a:rPr lang="en-US" dirty="0"/>
              <a:t>Self-managed clusters that are running on Amazon EC2</a:t>
            </a:r>
          </a:p>
          <a:p>
            <a:pPr lvl="2">
              <a:buFont typeface="Wingdings" panose="05000000000000000000" pitchFamily="2" charset="2"/>
              <a:buChar char="§"/>
            </a:pPr>
            <a:r>
              <a:rPr lang="en-US" dirty="0"/>
              <a:t>Managed clusters from other cloud providers</a:t>
            </a:r>
          </a:p>
        </p:txBody>
      </p:sp>
      <p:pic>
        <p:nvPicPr>
          <p:cNvPr id="4098" name="Picture 2" descr="eks connector | Containers">
            <a:extLst>
              <a:ext uri="{FF2B5EF4-FFF2-40B4-BE49-F238E27FC236}">
                <a16:creationId xmlns:a16="http://schemas.microsoft.com/office/drawing/2014/main" id="{4DA31BB2-4C4F-432A-B145-FF6F4AC2D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4783" y="1772816"/>
            <a:ext cx="8189168" cy="463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72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Aws services integration</a:t>
            </a:r>
          </a:p>
        </p:txBody>
      </p:sp>
      <p:sp>
        <p:nvSpPr>
          <p:cNvPr id="35" name="Espace réservé du texte 3">
            <a:extLst>
              <a:ext uri="{FF2B5EF4-FFF2-40B4-BE49-F238E27FC236}">
                <a16:creationId xmlns:a16="http://schemas.microsoft.com/office/drawing/2014/main" id="{5CFC41CC-818B-4A6B-B8F0-09260E24875C}"/>
              </a:ext>
            </a:extLst>
          </p:cNvPr>
          <p:cNvSpPr txBox="1">
            <a:spLocks/>
          </p:cNvSpPr>
          <p:nvPr/>
        </p:nvSpPr>
        <p:spPr>
          <a:xfrm>
            <a:off x="2505524" y="1686447"/>
            <a:ext cx="697632" cy="369333"/>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EC2</a:t>
            </a:r>
          </a:p>
        </p:txBody>
      </p:sp>
      <p:pic>
        <p:nvPicPr>
          <p:cNvPr id="36" name="Picture 2">
            <a:extLst>
              <a:ext uri="{FF2B5EF4-FFF2-40B4-BE49-F238E27FC236}">
                <a16:creationId xmlns:a16="http://schemas.microsoft.com/office/drawing/2014/main" id="{D1843B33-37B5-4216-BD87-069DD6478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837" y="4114695"/>
            <a:ext cx="1118426" cy="7143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39D8FB6E-4A1B-4448-A9D4-7CA7299916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217" y="1385338"/>
            <a:ext cx="697632" cy="97155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a:extLst>
              <a:ext uri="{FF2B5EF4-FFF2-40B4-BE49-F238E27FC236}">
                <a16:creationId xmlns:a16="http://schemas.microsoft.com/office/drawing/2014/main" id="{5F8C30F3-BA57-4E2D-A7AB-65222C6FFE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9261" y="5005825"/>
            <a:ext cx="1096279" cy="9429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a:extLst>
              <a:ext uri="{FF2B5EF4-FFF2-40B4-BE49-F238E27FC236}">
                <a16:creationId xmlns:a16="http://schemas.microsoft.com/office/drawing/2014/main" id="{6D8E7499-70DB-4150-8425-E55E2D89EA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245" y="3979263"/>
            <a:ext cx="1096279" cy="94297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a:extLst>
              <a:ext uri="{FF2B5EF4-FFF2-40B4-BE49-F238E27FC236}">
                <a16:creationId xmlns:a16="http://schemas.microsoft.com/office/drawing/2014/main" id="{1438CE51-91AC-45D4-9376-0E6F2A7217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3472" y="1276975"/>
            <a:ext cx="108520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a:extLst>
              <a:ext uri="{FF2B5EF4-FFF2-40B4-BE49-F238E27FC236}">
                <a16:creationId xmlns:a16="http://schemas.microsoft.com/office/drawing/2014/main" id="{585C7EF1-EE0A-4AAB-BCB9-F44A978E73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948" y="2799515"/>
            <a:ext cx="1096279" cy="9429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a:extLst>
              <a:ext uri="{FF2B5EF4-FFF2-40B4-BE49-F238E27FC236}">
                <a16:creationId xmlns:a16="http://schemas.microsoft.com/office/drawing/2014/main" id="{67671B74-28D4-4DBC-8B7F-417CEEA0777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0529" y="2576048"/>
            <a:ext cx="1085205" cy="1085850"/>
          </a:xfrm>
          <a:prstGeom prst="rect">
            <a:avLst/>
          </a:prstGeom>
          <a:noFill/>
          <a:extLst>
            <a:ext uri="{909E8E84-426E-40DD-AFC4-6F175D3DCCD1}">
              <a14:hiddenFill xmlns:a14="http://schemas.microsoft.com/office/drawing/2010/main">
                <a:solidFill>
                  <a:srgbClr val="FFFFFF"/>
                </a:solidFill>
              </a14:hiddenFill>
            </a:ext>
          </a:extLst>
        </p:spPr>
      </p:pic>
      <p:sp>
        <p:nvSpPr>
          <p:cNvPr id="43" name="ZoneTexte 6">
            <a:extLst>
              <a:ext uri="{FF2B5EF4-FFF2-40B4-BE49-F238E27FC236}">
                <a16:creationId xmlns:a16="http://schemas.microsoft.com/office/drawing/2014/main" id="{1AC2B66C-84AD-4CD1-8A03-DF9076329062}"/>
              </a:ext>
            </a:extLst>
          </p:cNvPr>
          <p:cNvSpPr txBox="1"/>
          <p:nvPr/>
        </p:nvSpPr>
        <p:spPr>
          <a:xfrm>
            <a:off x="6225892" y="1550797"/>
            <a:ext cx="5049527" cy="707886"/>
          </a:xfrm>
          <a:prstGeom prst="rect">
            <a:avLst/>
          </a:prstGeom>
          <a:noFill/>
        </p:spPr>
        <p:txBody>
          <a:bodyPr wrap="square" rtlCol="0">
            <a:spAutoFit/>
          </a:bodyPr>
          <a:lstStyle/>
          <a:p>
            <a:pPr algn="l"/>
            <a:r>
              <a:rPr lang="en-US" sz="2000" dirty="0">
                <a:latin typeface="Ubuntu" panose="020B0504030602030204" pitchFamily="34" charset="0"/>
              </a:rPr>
              <a:t>AWS Identity and Access Management (IAM)</a:t>
            </a:r>
            <a:endParaRPr lang="en-US" sz="2000" dirty="0">
              <a:latin typeface="Ubuntu" panose="020B0504030602030204" pitchFamily="34" charset="0"/>
              <a:hlinkClick r:id="rId10">
                <a:extLst>
                  <a:ext uri="{A12FA001-AC4F-418D-AE19-62706E023703}">
                    <ahyp:hlinkClr xmlns:ahyp="http://schemas.microsoft.com/office/drawing/2018/hyperlinkcolor" val="tx"/>
                  </a:ext>
                </a:extLst>
              </a:hlinkClick>
            </a:endParaRPr>
          </a:p>
        </p:txBody>
      </p:sp>
      <p:sp>
        <p:nvSpPr>
          <p:cNvPr id="44" name="ZoneTexte 17">
            <a:extLst>
              <a:ext uri="{FF2B5EF4-FFF2-40B4-BE49-F238E27FC236}">
                <a16:creationId xmlns:a16="http://schemas.microsoft.com/office/drawing/2014/main" id="{B3345C9B-F6D6-4051-9AF6-55609E75BE95}"/>
              </a:ext>
            </a:extLst>
          </p:cNvPr>
          <p:cNvSpPr txBox="1"/>
          <p:nvPr/>
        </p:nvSpPr>
        <p:spPr>
          <a:xfrm>
            <a:off x="6467923" y="2923525"/>
            <a:ext cx="3189175" cy="369332"/>
          </a:xfrm>
          <a:prstGeom prst="rect">
            <a:avLst/>
          </a:prstGeom>
          <a:noFill/>
        </p:spPr>
        <p:txBody>
          <a:bodyPr wrap="square" rtlCol="0">
            <a:spAutoFit/>
          </a:bodyPr>
          <a:lstStyle/>
          <a:p>
            <a:r>
              <a:rPr lang="fr-FR" err="1"/>
              <a:t>Elastic</a:t>
            </a:r>
            <a:r>
              <a:rPr lang="fr-FR"/>
              <a:t> </a:t>
            </a:r>
            <a:r>
              <a:rPr lang="fr-FR" err="1"/>
              <a:t>Load</a:t>
            </a:r>
            <a:r>
              <a:rPr lang="fr-FR"/>
              <a:t> Balancing</a:t>
            </a:r>
          </a:p>
        </p:txBody>
      </p:sp>
      <p:sp>
        <p:nvSpPr>
          <p:cNvPr id="45" name="ZoneTexte 18">
            <a:extLst>
              <a:ext uri="{FF2B5EF4-FFF2-40B4-BE49-F238E27FC236}">
                <a16:creationId xmlns:a16="http://schemas.microsoft.com/office/drawing/2014/main" id="{186FF9F1-027F-41CF-B0B1-85DF2BDE2B54}"/>
              </a:ext>
            </a:extLst>
          </p:cNvPr>
          <p:cNvSpPr txBox="1"/>
          <p:nvPr/>
        </p:nvSpPr>
        <p:spPr>
          <a:xfrm>
            <a:off x="2334862" y="3097118"/>
            <a:ext cx="2037528" cy="369332"/>
          </a:xfrm>
          <a:prstGeom prst="rect">
            <a:avLst/>
          </a:prstGeom>
          <a:noFill/>
        </p:spPr>
        <p:txBody>
          <a:bodyPr wrap="square" rtlCol="0">
            <a:spAutoFit/>
          </a:bodyPr>
          <a:lstStyle/>
          <a:p>
            <a:r>
              <a:rPr lang="fr-FR"/>
              <a:t>AWS </a:t>
            </a:r>
            <a:r>
              <a:rPr lang="fr-FR" err="1"/>
              <a:t>Fargate</a:t>
            </a:r>
            <a:endParaRPr lang="fr-FR"/>
          </a:p>
        </p:txBody>
      </p:sp>
      <p:sp>
        <p:nvSpPr>
          <p:cNvPr id="46" name="ZoneTexte 19">
            <a:extLst>
              <a:ext uri="{FF2B5EF4-FFF2-40B4-BE49-F238E27FC236}">
                <a16:creationId xmlns:a16="http://schemas.microsoft.com/office/drawing/2014/main" id="{96B02D5F-21D8-4057-BA2C-46C74E7B4631}"/>
              </a:ext>
            </a:extLst>
          </p:cNvPr>
          <p:cNvSpPr txBox="1"/>
          <p:nvPr/>
        </p:nvSpPr>
        <p:spPr>
          <a:xfrm>
            <a:off x="2342236" y="4148716"/>
            <a:ext cx="3074814" cy="646331"/>
          </a:xfrm>
          <a:prstGeom prst="rect">
            <a:avLst/>
          </a:prstGeom>
          <a:noFill/>
        </p:spPr>
        <p:txBody>
          <a:bodyPr wrap="square" rtlCol="0">
            <a:spAutoFit/>
          </a:bodyPr>
          <a:lstStyle/>
          <a:p>
            <a:r>
              <a:rPr lang="fr-FR" dirty="0"/>
              <a:t>Amazon Virtual </a:t>
            </a:r>
            <a:r>
              <a:rPr lang="fr-FR" dirty="0" err="1"/>
              <a:t>Private</a:t>
            </a:r>
            <a:r>
              <a:rPr lang="fr-FR" dirty="0"/>
              <a:t> Cloud</a:t>
            </a:r>
          </a:p>
        </p:txBody>
      </p:sp>
      <p:sp>
        <p:nvSpPr>
          <p:cNvPr id="47" name="ZoneTexte 20">
            <a:extLst>
              <a:ext uri="{FF2B5EF4-FFF2-40B4-BE49-F238E27FC236}">
                <a16:creationId xmlns:a16="http://schemas.microsoft.com/office/drawing/2014/main" id="{5EDAC126-9211-48BE-B621-1335E494C75C}"/>
              </a:ext>
            </a:extLst>
          </p:cNvPr>
          <p:cNvSpPr txBox="1"/>
          <p:nvPr/>
        </p:nvSpPr>
        <p:spPr>
          <a:xfrm>
            <a:off x="6304239" y="4155039"/>
            <a:ext cx="4353411" cy="923330"/>
          </a:xfrm>
          <a:prstGeom prst="rect">
            <a:avLst/>
          </a:prstGeom>
          <a:noFill/>
        </p:spPr>
        <p:txBody>
          <a:bodyPr wrap="square" rtlCol="0">
            <a:spAutoFit/>
          </a:bodyPr>
          <a:lstStyle/>
          <a:p>
            <a:r>
              <a:rPr lang="en-US" dirty="0"/>
              <a:t>Amazon Elastic Container Registry (Amazon ECR)</a:t>
            </a:r>
            <a:endParaRPr lang="en-US" dirty="0">
              <a:hlinkClick r:id="rId11">
                <a:extLst>
                  <a:ext uri="{A12FA001-AC4F-418D-AE19-62706E023703}">
                    <ahyp:hlinkClr xmlns:ahyp="http://schemas.microsoft.com/office/drawing/2018/hyperlinkcolor" val="tx"/>
                  </a:ext>
                </a:extLst>
              </a:hlinkClick>
            </a:endParaRPr>
          </a:p>
          <a:p>
            <a:endParaRPr lang="fr-FR" dirty="0"/>
          </a:p>
        </p:txBody>
      </p:sp>
      <p:sp>
        <p:nvSpPr>
          <p:cNvPr id="48" name="ZoneTexte 21">
            <a:extLst>
              <a:ext uri="{FF2B5EF4-FFF2-40B4-BE49-F238E27FC236}">
                <a16:creationId xmlns:a16="http://schemas.microsoft.com/office/drawing/2014/main" id="{D4552F44-07A3-448D-A4A1-C0D6FB7F6F41}"/>
              </a:ext>
            </a:extLst>
          </p:cNvPr>
          <p:cNvSpPr txBox="1"/>
          <p:nvPr/>
        </p:nvSpPr>
        <p:spPr>
          <a:xfrm>
            <a:off x="2433768" y="5292646"/>
            <a:ext cx="2037528" cy="369332"/>
          </a:xfrm>
          <a:prstGeom prst="rect">
            <a:avLst/>
          </a:prstGeom>
          <a:noFill/>
        </p:spPr>
        <p:txBody>
          <a:bodyPr wrap="square" rtlCol="0">
            <a:spAutoFit/>
          </a:bodyPr>
          <a:lstStyle/>
          <a:p>
            <a:r>
              <a:rPr lang="fr-FR"/>
              <a:t>Route 53</a:t>
            </a:r>
          </a:p>
        </p:txBody>
      </p:sp>
      <p:sp>
        <p:nvSpPr>
          <p:cNvPr id="5" name="AutoShape 2" descr="AWS CloudWatch monitoring and integration with Zabbix">
            <a:extLst>
              <a:ext uri="{FF2B5EF4-FFF2-40B4-BE49-F238E27FC236}">
                <a16:creationId xmlns:a16="http://schemas.microsoft.com/office/drawing/2014/main" id="{538242E1-4769-4B38-BFC2-EBD26545EA6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50" name="Picture 49">
            <a:extLst>
              <a:ext uri="{FF2B5EF4-FFF2-40B4-BE49-F238E27FC236}">
                <a16:creationId xmlns:a16="http://schemas.microsoft.com/office/drawing/2014/main" id="{5C98DBAF-BE4D-4245-8D5C-FF3F943D8B5F}"/>
              </a:ext>
            </a:extLst>
          </p:cNvPr>
          <p:cNvPicPr>
            <a:picLocks noChangeAspect="1"/>
          </p:cNvPicPr>
          <p:nvPr/>
        </p:nvPicPr>
        <p:blipFill>
          <a:blip r:embed="rId12"/>
          <a:stretch>
            <a:fillRect/>
          </a:stretch>
        </p:blipFill>
        <p:spPr>
          <a:xfrm>
            <a:off x="5387744" y="5091692"/>
            <a:ext cx="852458" cy="965630"/>
          </a:xfrm>
          <a:prstGeom prst="rect">
            <a:avLst/>
          </a:prstGeom>
        </p:spPr>
      </p:pic>
      <p:sp>
        <p:nvSpPr>
          <p:cNvPr id="51" name="ZoneTexte 20">
            <a:extLst>
              <a:ext uri="{FF2B5EF4-FFF2-40B4-BE49-F238E27FC236}">
                <a16:creationId xmlns:a16="http://schemas.microsoft.com/office/drawing/2014/main" id="{2B1D5D3D-E476-4BF4-BCB5-4BDF981D5363}"/>
              </a:ext>
            </a:extLst>
          </p:cNvPr>
          <p:cNvSpPr txBox="1"/>
          <p:nvPr/>
        </p:nvSpPr>
        <p:spPr>
          <a:xfrm>
            <a:off x="6411263" y="5189213"/>
            <a:ext cx="4353411" cy="646331"/>
          </a:xfrm>
          <a:prstGeom prst="rect">
            <a:avLst/>
          </a:prstGeom>
          <a:noFill/>
        </p:spPr>
        <p:txBody>
          <a:bodyPr wrap="square" rtlCol="0">
            <a:spAutoFit/>
          </a:bodyPr>
          <a:lstStyle/>
          <a:p>
            <a:r>
              <a:rPr lang="en-US" dirty="0"/>
              <a:t>CloudWatch</a:t>
            </a:r>
            <a:endParaRPr lang="en-US" dirty="0">
              <a:hlinkClick r:id="rId11">
                <a:extLst>
                  <a:ext uri="{A12FA001-AC4F-418D-AE19-62706E023703}">
                    <ahyp:hlinkClr xmlns:ahyp="http://schemas.microsoft.com/office/drawing/2018/hyperlinkcolor" val="tx"/>
                  </a:ext>
                </a:extLst>
              </a:hlinkClick>
            </a:endParaRPr>
          </a:p>
          <a:p>
            <a:endParaRPr lang="fr-FR" dirty="0"/>
          </a:p>
        </p:txBody>
      </p:sp>
    </p:spTree>
    <p:extLst>
      <p:ext uri="{BB962C8B-B14F-4D97-AF65-F5344CB8AC3E}">
        <p14:creationId xmlns:p14="http://schemas.microsoft.com/office/powerpoint/2010/main" val="3283642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03512" y="3019325"/>
            <a:ext cx="4248472" cy="70653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4000" b="0" i="0" u="none" strike="noStrike" kern="1200" cap="all" spc="-6" normalizeH="0" baseline="0" noProof="0" dirty="0">
                <a:ln>
                  <a:noFill/>
                </a:ln>
                <a:solidFill>
                  <a:schemeClr val="bg1"/>
                </a:solidFill>
                <a:effectLst/>
                <a:uLnTx/>
                <a:uFillTx/>
                <a:latin typeface="Ubuntu Light"/>
                <a:ea typeface="+mj-ea"/>
                <a:cs typeface="Ubuntu Light"/>
              </a:rPr>
              <a:t>Demonstration</a:t>
            </a:r>
            <a:endParaRPr kumimoji="0" lang="en-US" sz="4000"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24944496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Pipeline ci/CD</a:t>
            </a:r>
          </a:p>
        </p:txBody>
      </p:sp>
      <p:pic>
        <p:nvPicPr>
          <p:cNvPr id="6" name="Picture 5" descr="Diagram&#10;&#10;Description automatically generated">
            <a:extLst>
              <a:ext uri="{FF2B5EF4-FFF2-40B4-BE49-F238E27FC236}">
                <a16:creationId xmlns:a16="http://schemas.microsoft.com/office/drawing/2014/main" id="{59520A8C-E713-40BA-ADC9-BD79E0A85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699" y="1012337"/>
            <a:ext cx="17696351" cy="4833326"/>
          </a:xfrm>
          <a:prstGeom prst="rect">
            <a:avLst/>
          </a:prstGeom>
        </p:spPr>
      </p:pic>
    </p:spTree>
    <p:extLst>
      <p:ext uri="{BB962C8B-B14F-4D97-AF65-F5344CB8AC3E}">
        <p14:creationId xmlns:p14="http://schemas.microsoft.com/office/powerpoint/2010/main" val="2492003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CA6AFA2B-8EB2-4783-BD79-83022BF9DF29}"/>
              </a:ext>
            </a:extLst>
          </p:cNvPr>
          <p:cNvSpPr>
            <a:spLocks noGrp="1"/>
          </p:cNvSpPr>
          <p:nvPr>
            <p:ph type="title"/>
          </p:nvPr>
        </p:nvSpPr>
        <p:spPr/>
        <p:txBody>
          <a:bodyPr/>
          <a:lstStyle/>
          <a:p>
            <a:r>
              <a:rPr lang="fr-FR" dirty="0"/>
              <a:t> WHO AM I </a:t>
            </a:r>
          </a:p>
        </p:txBody>
      </p:sp>
      <p:sp>
        <p:nvSpPr>
          <p:cNvPr id="20" name="Espace réservé du texte 19">
            <a:extLst>
              <a:ext uri="{FF2B5EF4-FFF2-40B4-BE49-F238E27FC236}">
                <a16:creationId xmlns:a16="http://schemas.microsoft.com/office/drawing/2014/main" id="{1F63F09E-A24A-4065-BC98-FD3F74762F79}"/>
              </a:ext>
            </a:extLst>
          </p:cNvPr>
          <p:cNvSpPr>
            <a:spLocks noGrp="1"/>
          </p:cNvSpPr>
          <p:nvPr>
            <p:ph type="body" sz="quarter" idx="11"/>
          </p:nvPr>
        </p:nvSpPr>
        <p:spPr>
          <a:xfrm>
            <a:off x="-90323" y="1260880"/>
            <a:ext cx="1759732" cy="1038746"/>
          </a:xfrm>
        </p:spPr>
        <p:txBody>
          <a:bodyPr/>
          <a:lstStyle/>
          <a:p>
            <a:r>
              <a:rPr lang="fr-FR" dirty="0"/>
              <a:t>Cursus cloud AWS </a:t>
            </a:r>
            <a:r>
              <a:rPr lang="fr-FR" dirty="0" err="1"/>
              <a:t>School</a:t>
            </a:r>
            <a:r>
              <a:rPr lang="fr-FR" dirty="0"/>
              <a:t> by Capgemini</a:t>
            </a:r>
          </a:p>
          <a:p>
            <a:endParaRPr lang="fr-FR" dirty="0"/>
          </a:p>
          <a:p>
            <a:r>
              <a:rPr lang="fr-FR" dirty="0"/>
              <a:t>BAC +5 </a:t>
            </a:r>
            <a:r>
              <a:rPr lang="en-US" dirty="0"/>
              <a:t>Manager of information systems  and infrastructures</a:t>
            </a:r>
            <a:endParaRPr lang="fr-FR" dirty="0"/>
          </a:p>
        </p:txBody>
      </p:sp>
      <p:grpSp>
        <p:nvGrpSpPr>
          <p:cNvPr id="7" name="Groupe 6">
            <a:extLst>
              <a:ext uri="{FF2B5EF4-FFF2-40B4-BE49-F238E27FC236}">
                <a16:creationId xmlns:a16="http://schemas.microsoft.com/office/drawing/2014/main" id="{D8A47594-193F-4DFC-A65E-C5EA481E8E7E}"/>
              </a:ext>
            </a:extLst>
          </p:cNvPr>
          <p:cNvGrpSpPr/>
          <p:nvPr/>
        </p:nvGrpSpPr>
        <p:grpSpPr>
          <a:xfrm>
            <a:off x="-168696" y="5916270"/>
            <a:ext cx="3239738" cy="866288"/>
            <a:chOff x="-155543" y="2128778"/>
            <a:chExt cx="3239738" cy="866288"/>
          </a:xfrm>
        </p:grpSpPr>
        <p:sp>
          <p:nvSpPr>
            <p:cNvPr id="5" name="Rectangle 4">
              <a:extLst>
                <a:ext uri="{FF2B5EF4-FFF2-40B4-BE49-F238E27FC236}">
                  <a16:creationId xmlns:a16="http://schemas.microsoft.com/office/drawing/2014/main" id="{6D1AC42C-5C3D-458A-B4FC-38AF96B892AB}"/>
                </a:ext>
              </a:extLst>
            </p:cNvPr>
            <p:cNvSpPr/>
            <p:nvPr/>
          </p:nvSpPr>
          <p:spPr>
            <a:xfrm>
              <a:off x="-155543" y="2128778"/>
              <a:ext cx="3239738" cy="288914"/>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r>
                <a:rPr lang="fr-FR" sz="1600" b="1" dirty="0">
                  <a:solidFill>
                    <a:schemeClr val="bg1"/>
                  </a:solidFill>
                  <a:latin typeface="Trebuchet MS" panose="020B0603020202020204" pitchFamily="34" charset="0"/>
                </a:rPr>
                <a:t>SECTORS OF INTERVENTION</a:t>
              </a:r>
            </a:p>
          </p:txBody>
        </p:sp>
        <p:sp>
          <p:nvSpPr>
            <p:cNvPr id="6" name="Espace réservé du texte 16">
              <a:extLst>
                <a:ext uri="{FF2B5EF4-FFF2-40B4-BE49-F238E27FC236}">
                  <a16:creationId xmlns:a16="http://schemas.microsoft.com/office/drawing/2014/main" id="{FB3CE94E-6875-4525-83A1-765C1B50493B}"/>
                </a:ext>
              </a:extLst>
            </p:cNvPr>
            <p:cNvSpPr txBox="1">
              <a:spLocks/>
            </p:cNvSpPr>
            <p:nvPr/>
          </p:nvSpPr>
          <p:spPr>
            <a:xfrm>
              <a:off x="-9525" y="2364124"/>
              <a:ext cx="2889250" cy="630942"/>
            </a:xfrm>
            <a:prstGeom prst="rect">
              <a:avLst/>
            </a:prstGeom>
          </p:spPr>
          <p:txBody>
            <a:bodyPr>
              <a:spAutoFit/>
            </a:bodyPr>
            <a:lstStyle>
              <a:lvl1pPr marL="171450" indent="-171450" algn="l" defTabSz="914400" rtl="0" eaLnBrk="1" latinLnBrk="0" hangingPunct="1">
                <a:lnSpc>
                  <a:spcPct val="100000"/>
                </a:lnSpc>
                <a:spcBef>
                  <a:spcPts val="0"/>
                </a:spcBef>
                <a:spcAft>
                  <a:spcPts val="315"/>
                </a:spcAft>
                <a:buFont typeface="Courier New" panose="02070309020205020404" pitchFamily="49" charset="0"/>
                <a:buChar char="o"/>
                <a:defRPr sz="10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Cloud Architect</a:t>
              </a:r>
            </a:p>
            <a:p>
              <a:r>
                <a:rPr lang="fr-FR" dirty="0"/>
                <a:t>Cloud Native</a:t>
              </a:r>
            </a:p>
            <a:p>
              <a:r>
                <a:rPr lang="fr-FR" dirty="0"/>
                <a:t>DevOps</a:t>
              </a:r>
            </a:p>
          </p:txBody>
        </p:sp>
      </p:grpSp>
      <p:grpSp>
        <p:nvGrpSpPr>
          <p:cNvPr id="8" name="Groupe 7">
            <a:extLst>
              <a:ext uri="{FF2B5EF4-FFF2-40B4-BE49-F238E27FC236}">
                <a16:creationId xmlns:a16="http://schemas.microsoft.com/office/drawing/2014/main" id="{972153A8-5DD5-40EF-A8D3-FB38FB90B741}"/>
              </a:ext>
            </a:extLst>
          </p:cNvPr>
          <p:cNvGrpSpPr/>
          <p:nvPr/>
        </p:nvGrpSpPr>
        <p:grpSpPr>
          <a:xfrm>
            <a:off x="-184769" y="2734346"/>
            <a:ext cx="3239738" cy="1700849"/>
            <a:chOff x="-168696" y="2063658"/>
            <a:chExt cx="3239738" cy="1700849"/>
          </a:xfrm>
        </p:grpSpPr>
        <p:sp>
          <p:nvSpPr>
            <p:cNvPr id="9" name="Rectangle 8">
              <a:extLst>
                <a:ext uri="{FF2B5EF4-FFF2-40B4-BE49-F238E27FC236}">
                  <a16:creationId xmlns:a16="http://schemas.microsoft.com/office/drawing/2014/main" id="{B14DDBE6-EE4B-4D8A-8BB4-76792C229C42}"/>
                </a:ext>
              </a:extLst>
            </p:cNvPr>
            <p:cNvSpPr/>
            <p:nvPr/>
          </p:nvSpPr>
          <p:spPr>
            <a:xfrm>
              <a:off x="-168696" y="2063658"/>
              <a:ext cx="3239738" cy="288914"/>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r>
                <a:rPr lang="fr-FR" sz="1600" b="1" dirty="0">
                  <a:solidFill>
                    <a:schemeClr val="bg1"/>
                  </a:solidFill>
                  <a:latin typeface="Trebuchet MS" panose="020B0603020202020204" pitchFamily="34" charset="0"/>
                </a:rPr>
                <a:t> SKILLS</a:t>
              </a:r>
            </a:p>
          </p:txBody>
        </p:sp>
        <p:sp>
          <p:nvSpPr>
            <p:cNvPr id="10" name="Espace réservé du texte 16">
              <a:extLst>
                <a:ext uri="{FF2B5EF4-FFF2-40B4-BE49-F238E27FC236}">
                  <a16:creationId xmlns:a16="http://schemas.microsoft.com/office/drawing/2014/main" id="{B66CAF4D-6C4F-46CA-B37A-15FD7C74BC2A}"/>
                </a:ext>
              </a:extLst>
            </p:cNvPr>
            <p:cNvSpPr txBox="1">
              <a:spLocks/>
            </p:cNvSpPr>
            <p:nvPr/>
          </p:nvSpPr>
          <p:spPr>
            <a:xfrm>
              <a:off x="-9525" y="2364124"/>
              <a:ext cx="2889250" cy="1400383"/>
            </a:xfrm>
            <a:prstGeom prst="rect">
              <a:avLst/>
            </a:prstGeom>
          </p:spPr>
          <p:txBody>
            <a:bodyPr>
              <a:spAutoFit/>
            </a:bodyPr>
            <a:lstStyle>
              <a:lvl1pPr marL="171450" indent="-171450" algn="l" defTabSz="914400" rtl="0" eaLnBrk="1" latinLnBrk="0" hangingPunct="1">
                <a:lnSpc>
                  <a:spcPct val="100000"/>
                </a:lnSpc>
                <a:spcBef>
                  <a:spcPts val="0"/>
                </a:spcBef>
                <a:spcAft>
                  <a:spcPts val="315"/>
                </a:spcAft>
                <a:buFont typeface="Courier New" panose="02070309020205020404" pitchFamily="49" charset="0"/>
                <a:buChar char="o"/>
                <a:defRPr sz="10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AWS</a:t>
              </a:r>
            </a:p>
            <a:p>
              <a:r>
                <a:rPr lang="fr-FR" dirty="0"/>
                <a:t>AZURE</a:t>
              </a:r>
            </a:p>
            <a:p>
              <a:r>
                <a:rPr lang="fr-FR" dirty="0" err="1"/>
                <a:t>Virtualization</a:t>
              </a:r>
              <a:endParaRPr lang="fr-FR" dirty="0"/>
            </a:p>
            <a:p>
              <a:r>
                <a:rPr lang="fr-FR" dirty="0"/>
                <a:t>Storage</a:t>
              </a:r>
            </a:p>
            <a:p>
              <a:r>
                <a:rPr lang="fr-FR" dirty="0"/>
                <a:t>Infra as Code</a:t>
              </a:r>
            </a:p>
            <a:p>
              <a:r>
                <a:rPr lang="fr-FR" dirty="0"/>
                <a:t>DevOps</a:t>
              </a:r>
            </a:p>
            <a:p>
              <a:r>
                <a:rPr lang="fr-FR" dirty="0"/>
                <a:t>Agility</a:t>
              </a:r>
            </a:p>
          </p:txBody>
        </p:sp>
      </p:grpSp>
      <p:grpSp>
        <p:nvGrpSpPr>
          <p:cNvPr id="11" name="Groupe 10">
            <a:extLst>
              <a:ext uri="{FF2B5EF4-FFF2-40B4-BE49-F238E27FC236}">
                <a16:creationId xmlns:a16="http://schemas.microsoft.com/office/drawing/2014/main" id="{C357087E-DB0B-47B2-A0A1-743F2634EFBB}"/>
              </a:ext>
            </a:extLst>
          </p:cNvPr>
          <p:cNvGrpSpPr/>
          <p:nvPr/>
        </p:nvGrpSpPr>
        <p:grpSpPr>
          <a:xfrm>
            <a:off x="-168696" y="4419865"/>
            <a:ext cx="3239738" cy="1681556"/>
            <a:chOff x="-168696" y="1917909"/>
            <a:chExt cx="3239738" cy="1681556"/>
          </a:xfrm>
        </p:grpSpPr>
        <p:sp>
          <p:nvSpPr>
            <p:cNvPr id="12" name="Rectangle 11">
              <a:extLst>
                <a:ext uri="{FF2B5EF4-FFF2-40B4-BE49-F238E27FC236}">
                  <a16:creationId xmlns:a16="http://schemas.microsoft.com/office/drawing/2014/main" id="{373EA17B-6608-4852-B576-3909980C6FAC}"/>
                </a:ext>
              </a:extLst>
            </p:cNvPr>
            <p:cNvSpPr/>
            <p:nvPr/>
          </p:nvSpPr>
          <p:spPr>
            <a:xfrm>
              <a:off x="-168696" y="1917909"/>
              <a:ext cx="3239738" cy="288914"/>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8900" lvl="0"/>
              <a:r>
                <a:rPr lang="fr-FR" sz="1600" b="1" dirty="0">
                  <a:solidFill>
                    <a:schemeClr val="bg1"/>
                  </a:solidFill>
                  <a:latin typeface="Trebuchet MS" panose="020B0603020202020204" pitchFamily="34" charset="0"/>
                </a:rPr>
                <a:t>CERTIFICATIONS</a:t>
              </a:r>
            </a:p>
          </p:txBody>
        </p:sp>
        <p:sp>
          <p:nvSpPr>
            <p:cNvPr id="13" name="Espace réservé du texte 16">
              <a:extLst>
                <a:ext uri="{FF2B5EF4-FFF2-40B4-BE49-F238E27FC236}">
                  <a16:creationId xmlns:a16="http://schemas.microsoft.com/office/drawing/2014/main" id="{61419BF9-F054-4CFE-AD16-930EE3F288FC}"/>
                </a:ext>
              </a:extLst>
            </p:cNvPr>
            <p:cNvSpPr txBox="1">
              <a:spLocks/>
            </p:cNvSpPr>
            <p:nvPr/>
          </p:nvSpPr>
          <p:spPr>
            <a:xfrm>
              <a:off x="-66020" y="2168304"/>
              <a:ext cx="2889250" cy="1431161"/>
            </a:xfrm>
            <a:prstGeom prst="rect">
              <a:avLst/>
            </a:prstGeom>
          </p:spPr>
          <p:txBody>
            <a:bodyPr>
              <a:spAutoFit/>
            </a:bodyPr>
            <a:lstStyle>
              <a:lvl1pPr marL="171450" indent="-171450" algn="l" defTabSz="914400" rtl="0" eaLnBrk="1" latinLnBrk="0" hangingPunct="1">
                <a:lnSpc>
                  <a:spcPct val="100000"/>
                </a:lnSpc>
                <a:spcBef>
                  <a:spcPts val="0"/>
                </a:spcBef>
                <a:spcAft>
                  <a:spcPts val="315"/>
                </a:spcAft>
                <a:buFont typeface="Courier New" panose="02070309020205020404" pitchFamily="49" charset="0"/>
                <a:buChar char="o"/>
                <a:defRPr sz="10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800" dirty="0"/>
                <a:t>AWS : </a:t>
              </a:r>
              <a:r>
                <a:rPr lang="fr-FR" sz="800" dirty="0" err="1"/>
                <a:t>Practitioner</a:t>
              </a:r>
              <a:r>
                <a:rPr lang="fr-FR" sz="800" dirty="0"/>
                <a:t>, Architect </a:t>
              </a:r>
              <a:r>
                <a:rPr lang="fr-FR" sz="800" dirty="0" err="1"/>
                <a:t>associate</a:t>
              </a:r>
              <a:r>
                <a:rPr lang="fr-FR" sz="800" dirty="0"/>
                <a:t>, </a:t>
              </a:r>
              <a:r>
                <a:rPr lang="fr-FR" sz="800" dirty="0" err="1"/>
                <a:t>SysOps</a:t>
              </a:r>
              <a:r>
                <a:rPr lang="fr-FR" sz="800" dirty="0"/>
                <a:t> </a:t>
              </a:r>
              <a:r>
                <a:rPr lang="fr-FR" sz="800" dirty="0" err="1"/>
                <a:t>associate</a:t>
              </a:r>
              <a:endParaRPr lang="fr-FR" sz="800" dirty="0"/>
            </a:p>
            <a:p>
              <a:r>
                <a:rPr lang="fr-FR" sz="800" dirty="0"/>
                <a:t>AZURE : AZ900, AZ104</a:t>
              </a:r>
            </a:p>
            <a:p>
              <a:r>
                <a:rPr lang="fr-FR" sz="800" dirty="0" err="1"/>
                <a:t>Hashicorp</a:t>
              </a:r>
              <a:r>
                <a:rPr lang="fr-FR" sz="800" dirty="0"/>
                <a:t> : </a:t>
              </a:r>
              <a:r>
                <a:rPr lang="fr-FR" sz="800" dirty="0" err="1"/>
                <a:t>Terraform</a:t>
              </a:r>
              <a:r>
                <a:rPr lang="fr-FR" sz="800" dirty="0"/>
                <a:t> </a:t>
              </a:r>
              <a:r>
                <a:rPr lang="fr-FR" sz="800" dirty="0" err="1"/>
                <a:t>associate</a:t>
              </a:r>
              <a:endParaRPr lang="fr-FR" sz="800" dirty="0"/>
            </a:p>
            <a:p>
              <a:r>
                <a:rPr lang="fr-FR" sz="800" dirty="0"/>
                <a:t>VMware : VCTA, VCP Data Center </a:t>
              </a:r>
              <a:r>
                <a:rPr lang="fr-FR" sz="800" dirty="0" err="1"/>
                <a:t>Virtualization</a:t>
              </a:r>
              <a:r>
                <a:rPr lang="fr-FR" sz="800" dirty="0"/>
                <a:t> &amp; Desktop Management</a:t>
              </a:r>
            </a:p>
            <a:p>
              <a:r>
                <a:rPr lang="fr-FR" sz="800" dirty="0"/>
                <a:t>Nutanix : NCP, NCP-MCI, NCAP</a:t>
              </a:r>
            </a:p>
            <a:p>
              <a:r>
                <a:rPr lang="fr-FR" sz="800" dirty="0"/>
                <a:t>SAFE : </a:t>
              </a:r>
              <a:r>
                <a:rPr lang="fr-FR" sz="800" dirty="0" err="1"/>
                <a:t>Practitioner</a:t>
              </a:r>
              <a:endParaRPr lang="fr-FR" sz="800" dirty="0"/>
            </a:p>
            <a:p>
              <a:pPr marL="0" indent="0">
                <a:buNone/>
              </a:pPr>
              <a:endParaRPr lang="fr-FR" sz="800" dirty="0"/>
            </a:p>
          </p:txBody>
        </p:sp>
      </p:grpSp>
      <p:graphicFrame>
        <p:nvGraphicFramePr>
          <p:cNvPr id="14" name="Tableau 13">
            <a:extLst>
              <a:ext uri="{FF2B5EF4-FFF2-40B4-BE49-F238E27FC236}">
                <a16:creationId xmlns:a16="http://schemas.microsoft.com/office/drawing/2014/main" id="{D0B5B9C1-F5EB-4C3E-9764-53D6E5147FDB}"/>
              </a:ext>
            </a:extLst>
          </p:cNvPr>
          <p:cNvGraphicFramePr>
            <a:graphicFrameLocks noGrp="1"/>
          </p:cNvGraphicFramePr>
          <p:nvPr>
            <p:extLst>
              <p:ext uri="{D42A27DB-BD31-4B8C-83A1-F6EECF244321}">
                <p14:modId xmlns:p14="http://schemas.microsoft.com/office/powerpoint/2010/main" val="3723197439"/>
              </p:ext>
            </p:extLst>
          </p:nvPr>
        </p:nvGraphicFramePr>
        <p:xfrm>
          <a:off x="3351898" y="3897398"/>
          <a:ext cx="8618376" cy="868680"/>
        </p:xfrm>
        <a:graphic>
          <a:graphicData uri="http://schemas.openxmlformats.org/drawingml/2006/table">
            <a:tbl>
              <a:tblPr firstRow="1" bandRow="1">
                <a:tableStyleId>{5C22544A-7EE6-4342-B048-85BDC9FD1C3A}</a:tableStyleId>
              </a:tblPr>
              <a:tblGrid>
                <a:gridCol w="862855">
                  <a:extLst>
                    <a:ext uri="{9D8B030D-6E8A-4147-A177-3AD203B41FA5}">
                      <a16:colId xmlns:a16="http://schemas.microsoft.com/office/drawing/2014/main" val="1403779559"/>
                    </a:ext>
                  </a:extLst>
                </a:gridCol>
                <a:gridCol w="7755521">
                  <a:extLst>
                    <a:ext uri="{9D8B030D-6E8A-4147-A177-3AD203B41FA5}">
                      <a16:colId xmlns:a16="http://schemas.microsoft.com/office/drawing/2014/main" val="1353739344"/>
                    </a:ext>
                  </a:extLst>
                </a:gridCol>
              </a:tblGrid>
              <a:tr h="322820">
                <a:tc>
                  <a:txBody>
                    <a:bodyPr/>
                    <a:lstStyle/>
                    <a:p>
                      <a:pPr algn="ctr"/>
                      <a:r>
                        <a:rPr lang="fr-FR" sz="1200" b="0" dirty="0">
                          <a:solidFill>
                            <a:schemeClr val="bg1"/>
                          </a:solidFill>
                        </a:rPr>
                        <a:t>2021</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rowSpan="2">
                  <a:txBody>
                    <a:bodyPr/>
                    <a:lstStyle/>
                    <a:p>
                      <a:pPr marL="100013" indent="-100013" defTabSz="762000">
                        <a:lnSpc>
                          <a:spcPct val="100000"/>
                        </a:lnSpc>
                        <a:spcBef>
                          <a:spcPts val="0"/>
                        </a:spcBef>
                        <a:buClr>
                          <a:srgbClr val="FF4019"/>
                        </a:buClr>
                        <a:buSzPct val="80000"/>
                        <a:tabLst>
                          <a:tab pos="1344613" algn="l"/>
                        </a:tabLst>
                        <a:defRPr/>
                      </a:pPr>
                      <a:r>
                        <a:rPr lang="fr-FR" sz="1100" b="1" dirty="0">
                          <a:solidFill>
                            <a:schemeClr val="tx1"/>
                          </a:solidFill>
                        </a:rPr>
                        <a:t>Cloud Operations </a:t>
                      </a:r>
                      <a:r>
                        <a:rPr lang="fr-FR" sz="1100" b="1" dirty="0" err="1">
                          <a:solidFill>
                            <a:schemeClr val="tx1"/>
                          </a:solidFill>
                        </a:rPr>
                        <a:t>Engineer</a:t>
                      </a:r>
                      <a:r>
                        <a:rPr lang="fr-FR" sz="1100" b="1" dirty="0">
                          <a:solidFill>
                            <a:schemeClr val="tx1"/>
                          </a:solidFill>
                        </a:rPr>
                        <a:t> (COS : Cloud Operations Services)| Multi-</a:t>
                      </a:r>
                      <a:r>
                        <a:rPr lang="fr-FR" sz="1100" b="1" dirty="0" err="1">
                          <a:solidFill>
                            <a:schemeClr val="tx1"/>
                          </a:solidFill>
                        </a:rPr>
                        <a:t>account</a:t>
                      </a:r>
                      <a:endParaRPr lang="fr-FR" sz="1100" b="1" dirty="0">
                        <a:solidFill>
                          <a:schemeClr val="tx1"/>
                        </a:solidFill>
                        <a:highlight>
                          <a:srgbClr val="FFFF00"/>
                        </a:highlight>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kern="1200" dirty="0">
                          <a:solidFill>
                            <a:schemeClr val="tx1"/>
                          </a:solidFill>
                          <a:latin typeface="+mn-lt"/>
                          <a:ea typeface="+mn-ea"/>
                          <a:cs typeface="+mn-cs"/>
                        </a:rPr>
                        <a:t>Development of a sandbox platform for CIS France (HTML, CSS, JS, PHP, REST)</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kern="1200" dirty="0" err="1">
                          <a:solidFill>
                            <a:schemeClr val="tx1"/>
                          </a:solidFill>
                          <a:latin typeface="+mn-lt"/>
                          <a:ea typeface="+mn-ea"/>
                          <a:cs typeface="+mn-cs"/>
                        </a:rPr>
                        <a:t>IaC</a:t>
                      </a:r>
                      <a:r>
                        <a:rPr lang="fr-FR" sz="1000" b="0" kern="1200" dirty="0">
                          <a:solidFill>
                            <a:schemeClr val="tx1"/>
                          </a:solidFill>
                          <a:latin typeface="+mn-lt"/>
                          <a:ea typeface="+mn-ea"/>
                          <a:cs typeface="+mn-cs"/>
                        </a:rPr>
                        <a:t> (</a:t>
                      </a:r>
                      <a:r>
                        <a:rPr lang="fr-FR" sz="1000" b="0" kern="1200" dirty="0" err="1">
                          <a:solidFill>
                            <a:schemeClr val="tx1"/>
                          </a:solidFill>
                          <a:latin typeface="+mn-lt"/>
                          <a:ea typeface="+mn-ea"/>
                          <a:cs typeface="+mn-cs"/>
                        </a:rPr>
                        <a:t>Terraform</a:t>
                      </a:r>
                      <a:r>
                        <a:rPr lang="fr-FR" sz="1000" b="0" kern="1200" dirty="0">
                          <a:solidFill>
                            <a:schemeClr val="tx1"/>
                          </a:solidFill>
                          <a:latin typeface="+mn-lt"/>
                          <a:ea typeface="+mn-ea"/>
                          <a:cs typeface="+mn-cs"/>
                        </a:rPr>
                        <a:t> &amp; Ansible)</a:t>
                      </a:r>
                    </a:p>
                    <a:p>
                      <a:pPr marL="100013" marR="0" lvl="1" indent="-100013" algn="l" defTabSz="957816" rtl="0" eaLnBrk="1" fontAlgn="ctr" latinLnBrk="0" hangingPunct="1">
                        <a:lnSpc>
                          <a:spcPct val="100000"/>
                        </a:lnSpc>
                        <a:spcBef>
                          <a:spcPts val="0"/>
                        </a:spcBef>
                        <a:spcAft>
                          <a:spcPts val="0"/>
                        </a:spcAft>
                        <a:buClr>
                          <a:srgbClr val="DE3819"/>
                        </a:buClr>
                        <a:buSzPct val="80000"/>
                        <a:buFont typeface="Arial" pitchFamily="34" charset="0"/>
                        <a:buChar char="•"/>
                        <a:tabLst>
                          <a:tab pos="1344613" algn="l"/>
                        </a:tabLst>
                        <a:defRPr/>
                      </a:pPr>
                      <a:r>
                        <a:rPr lang="fr-FR" sz="1000" b="0" kern="1200" dirty="0">
                          <a:solidFill>
                            <a:schemeClr val="tx1"/>
                          </a:solidFill>
                          <a:latin typeface="+mn-lt"/>
                          <a:ea typeface="+mn-ea"/>
                          <a:cs typeface="+mn-cs"/>
                        </a:rPr>
                        <a:t>Microsoft Azure architecture</a:t>
                      </a:r>
                    </a:p>
                    <a:p>
                      <a:pPr marL="100013" marR="0" lvl="1" indent="-100013" algn="l" defTabSz="957816" rtl="0" eaLnBrk="1" fontAlgn="ctr" latinLnBrk="0" hangingPunct="1">
                        <a:lnSpc>
                          <a:spcPct val="100000"/>
                        </a:lnSpc>
                        <a:spcBef>
                          <a:spcPts val="0"/>
                        </a:spcBef>
                        <a:spcAft>
                          <a:spcPts val="0"/>
                        </a:spcAft>
                        <a:buClr>
                          <a:srgbClr val="DE3819"/>
                        </a:buClr>
                        <a:buSzPct val="80000"/>
                        <a:buFont typeface="Arial" pitchFamily="34" charset="0"/>
                        <a:buChar char="•"/>
                        <a:tabLst>
                          <a:tab pos="1344613" algn="l"/>
                        </a:tabLst>
                        <a:defRPr/>
                      </a:pPr>
                      <a:r>
                        <a:rPr lang="fr-FR" sz="1000" b="0" kern="1200" dirty="0">
                          <a:solidFill>
                            <a:schemeClr val="tx1"/>
                          </a:solidFill>
                          <a:latin typeface="+mn-lt"/>
                          <a:ea typeface="+mn-ea"/>
                          <a:cs typeface="+mn-cs"/>
                        </a:rPr>
                        <a:t>Cloud </a:t>
                      </a:r>
                      <a:r>
                        <a:rPr lang="fr-FR" sz="1000" b="0" kern="1200" dirty="0" err="1">
                          <a:solidFill>
                            <a:schemeClr val="tx1"/>
                          </a:solidFill>
                          <a:latin typeface="+mn-lt"/>
                          <a:ea typeface="+mn-ea"/>
                          <a:cs typeface="+mn-cs"/>
                        </a:rPr>
                        <a:t>computing</a:t>
                      </a:r>
                      <a:r>
                        <a:rPr lang="fr-FR" sz="1000" b="0" kern="1200" dirty="0">
                          <a:solidFill>
                            <a:schemeClr val="tx1"/>
                          </a:solidFill>
                          <a:latin typeface="+mn-lt"/>
                          <a:ea typeface="+mn-ea"/>
                          <a:cs typeface="+mn-cs"/>
                        </a:rPr>
                        <a:t> (Azure &amp; AWS)</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404747"/>
                  </a:ext>
                </a:extLst>
              </a:tr>
              <a:tr h="0">
                <a:tc>
                  <a:txBody>
                    <a:bodyPr/>
                    <a:lstStyle/>
                    <a:p>
                      <a:endParaRPr lang="fr-FR" b="0" dirty="0"/>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fr-FR"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3111250"/>
                  </a:ext>
                </a:extLst>
              </a:tr>
            </a:tbl>
          </a:graphicData>
        </a:graphic>
      </p:graphicFrame>
      <p:graphicFrame>
        <p:nvGraphicFramePr>
          <p:cNvPr id="15" name="Tableau 14">
            <a:extLst>
              <a:ext uri="{FF2B5EF4-FFF2-40B4-BE49-F238E27FC236}">
                <a16:creationId xmlns:a16="http://schemas.microsoft.com/office/drawing/2014/main" id="{9537F40D-E183-4C40-A738-983DE9CCE2E1}"/>
              </a:ext>
            </a:extLst>
          </p:cNvPr>
          <p:cNvGraphicFramePr>
            <a:graphicFrameLocks noGrp="1"/>
          </p:cNvGraphicFramePr>
          <p:nvPr>
            <p:extLst>
              <p:ext uri="{D42A27DB-BD31-4B8C-83A1-F6EECF244321}">
                <p14:modId xmlns:p14="http://schemas.microsoft.com/office/powerpoint/2010/main" val="3490340683"/>
              </p:ext>
            </p:extLst>
          </p:nvPr>
        </p:nvGraphicFramePr>
        <p:xfrm>
          <a:off x="3351898" y="4893730"/>
          <a:ext cx="8618376" cy="716280"/>
        </p:xfrm>
        <a:graphic>
          <a:graphicData uri="http://schemas.openxmlformats.org/drawingml/2006/table">
            <a:tbl>
              <a:tblPr firstRow="1" bandRow="1">
                <a:tableStyleId>{5C22544A-7EE6-4342-B048-85BDC9FD1C3A}</a:tableStyleId>
              </a:tblPr>
              <a:tblGrid>
                <a:gridCol w="862855">
                  <a:extLst>
                    <a:ext uri="{9D8B030D-6E8A-4147-A177-3AD203B41FA5}">
                      <a16:colId xmlns:a16="http://schemas.microsoft.com/office/drawing/2014/main" val="2939756857"/>
                    </a:ext>
                  </a:extLst>
                </a:gridCol>
                <a:gridCol w="7755521">
                  <a:extLst>
                    <a:ext uri="{9D8B030D-6E8A-4147-A177-3AD203B41FA5}">
                      <a16:colId xmlns:a16="http://schemas.microsoft.com/office/drawing/2014/main" val="495828602"/>
                    </a:ext>
                  </a:extLst>
                </a:gridCol>
              </a:tblGrid>
              <a:tr h="285948">
                <a:tc>
                  <a:txBody>
                    <a:bodyPr/>
                    <a:lstStyle/>
                    <a:p>
                      <a:pPr marL="0" algn="ctr" defTabSz="914400" rtl="0" eaLnBrk="1" latinLnBrk="0" hangingPunct="1"/>
                      <a:r>
                        <a:rPr lang="fr-FR" sz="1200" b="0" i="0" kern="1200" baseline="0" dirty="0">
                          <a:solidFill>
                            <a:schemeClr val="bg1"/>
                          </a:solidFill>
                          <a:latin typeface="Calibri" panose="020F0502020204030204" pitchFamily="34" charset="0"/>
                          <a:ea typeface="+mn-ea"/>
                          <a:cs typeface="+mn-cs"/>
                        </a:rPr>
                        <a:t>2017-2020 </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rowSpan="2">
                  <a:txBody>
                    <a:bodyPr/>
                    <a:lstStyle/>
                    <a:p>
                      <a:pPr marL="100013" indent="-100013" defTabSz="762000">
                        <a:lnSpc>
                          <a:spcPct val="100000"/>
                        </a:lnSpc>
                        <a:spcBef>
                          <a:spcPts val="0"/>
                        </a:spcBef>
                        <a:buClr>
                          <a:srgbClr val="FF4019"/>
                        </a:buClr>
                        <a:buSzPct val="80000"/>
                        <a:tabLst>
                          <a:tab pos="1344613" algn="l"/>
                        </a:tabLst>
                        <a:defRPr/>
                      </a:pPr>
                      <a:r>
                        <a:rPr lang="fr-FR" sz="1100" b="1" i="0" kern="1200" baseline="0" dirty="0">
                          <a:solidFill>
                            <a:schemeClr val="tx1"/>
                          </a:solidFill>
                          <a:latin typeface="+mn-lt"/>
                          <a:ea typeface="+mn-ea"/>
                          <a:cs typeface="+mn-cs"/>
                        </a:rPr>
                        <a:t>System </a:t>
                      </a:r>
                      <a:r>
                        <a:rPr lang="fr-FR" sz="1100" b="1" i="0" kern="1200" baseline="0" dirty="0" err="1">
                          <a:solidFill>
                            <a:schemeClr val="tx1"/>
                          </a:solidFill>
                          <a:latin typeface="+mn-lt"/>
                          <a:ea typeface="+mn-ea"/>
                          <a:cs typeface="+mn-cs"/>
                        </a:rPr>
                        <a:t>Engineer</a:t>
                      </a:r>
                      <a:r>
                        <a:rPr lang="fr-FR" sz="1100" b="1" i="0" kern="1200" baseline="0" dirty="0">
                          <a:solidFill>
                            <a:schemeClr val="tx1"/>
                          </a:solidFill>
                          <a:latin typeface="+mn-lt"/>
                          <a:ea typeface="+mn-ea"/>
                          <a:cs typeface="+mn-cs"/>
                        </a:rPr>
                        <a:t> infrastructures </a:t>
                      </a:r>
                      <a:r>
                        <a:rPr lang="fr-FR" sz="1100" b="1" i="0" baseline="0" dirty="0">
                          <a:solidFill>
                            <a:schemeClr val="tx1"/>
                          </a:solidFill>
                          <a:latin typeface="+mn-lt"/>
                        </a:rPr>
                        <a:t>&amp; </a:t>
                      </a:r>
                      <a:r>
                        <a:rPr lang="fr-FR" sz="1100" b="1" i="0" baseline="0" dirty="0" err="1">
                          <a:solidFill>
                            <a:schemeClr val="tx1"/>
                          </a:solidFill>
                          <a:latin typeface="+mn-lt"/>
                        </a:rPr>
                        <a:t>virtualization</a:t>
                      </a:r>
                      <a:r>
                        <a:rPr lang="fr-FR" sz="1100" b="1" i="0" baseline="0" dirty="0">
                          <a:solidFill>
                            <a:schemeClr val="tx1"/>
                          </a:solidFill>
                          <a:latin typeface="+mn-lt"/>
                        </a:rPr>
                        <a:t> </a:t>
                      </a:r>
                      <a:r>
                        <a:rPr lang="fr-FR" sz="1100" b="1" i="0" baseline="0" dirty="0">
                          <a:solidFill>
                            <a:schemeClr val="tx1"/>
                          </a:solidFill>
                          <a:latin typeface="Calibri" panose="020F0502020204030204" pitchFamily="34" charset="0"/>
                        </a:rPr>
                        <a:t> </a:t>
                      </a:r>
                      <a:r>
                        <a:rPr lang="fr-FR" sz="1100" b="1" i="0" baseline="0" dirty="0">
                          <a:solidFill>
                            <a:schemeClr val="tx1"/>
                          </a:solidFill>
                          <a:latin typeface="+mn-lt"/>
                        </a:rPr>
                        <a:t>| </a:t>
                      </a:r>
                      <a:r>
                        <a:rPr lang="fr-FR" sz="1100" b="1" i="0" kern="1200" baseline="0" dirty="0">
                          <a:solidFill>
                            <a:schemeClr val="tx1"/>
                          </a:solidFill>
                          <a:latin typeface="+mn-lt"/>
                          <a:ea typeface="+mn-ea"/>
                          <a:cs typeface="+mn-cs"/>
                        </a:rPr>
                        <a:t>Synergie </a:t>
                      </a:r>
                      <a:r>
                        <a:rPr lang="fr-FR" sz="1100" b="1" i="0" kern="1200" baseline="0" dirty="0" err="1">
                          <a:solidFill>
                            <a:schemeClr val="tx1"/>
                          </a:solidFill>
                          <a:latin typeface="+mn-lt"/>
                          <a:ea typeface="+mn-ea"/>
                          <a:cs typeface="+mn-cs"/>
                        </a:rPr>
                        <a:t>Orano</a:t>
                      </a:r>
                      <a:r>
                        <a:rPr lang="fr-FR" sz="1100" b="1" i="0" kern="1200" baseline="0" dirty="0">
                          <a:solidFill>
                            <a:schemeClr val="tx1"/>
                          </a:solidFill>
                          <a:latin typeface="+mn-lt"/>
                          <a:ea typeface="+mn-ea"/>
                          <a:cs typeface="+mn-cs"/>
                        </a:rPr>
                        <a:t> Framatome </a:t>
                      </a:r>
                      <a:endParaRPr lang="fr-FR" sz="1000" b="0" i="0" kern="1200" baseline="0" dirty="0">
                        <a:solidFill>
                          <a:schemeClr val="tx1"/>
                        </a:solidFill>
                        <a:latin typeface="Calibri" panose="020F0502020204030204" pitchFamily="34" charset="0"/>
                        <a:ea typeface="+mn-ea"/>
                        <a:cs typeface="+mn-cs"/>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err="1">
                          <a:solidFill>
                            <a:schemeClr val="tx1"/>
                          </a:solidFill>
                          <a:latin typeface="Calibri" panose="020F0502020204030204" pitchFamily="34" charset="0"/>
                          <a:ea typeface="+mn-ea"/>
                          <a:cs typeface="+mn-cs"/>
                        </a:rPr>
                        <a:t>Virtualization</a:t>
                      </a:r>
                      <a:r>
                        <a:rPr lang="fr-FR" sz="1000" b="0" i="0" kern="1200" baseline="0" dirty="0">
                          <a:solidFill>
                            <a:schemeClr val="tx1"/>
                          </a:solidFill>
                          <a:latin typeface="Calibri" panose="020F0502020204030204" pitchFamily="34" charset="0"/>
                          <a:ea typeface="+mn-ea"/>
                          <a:cs typeface="+mn-cs"/>
                        </a:rPr>
                        <a:t> tech lead</a:t>
                      </a:r>
                    </a:p>
                    <a:p>
                      <a:pPr marL="100013" marR="0" lvl="1" indent="-100013" algn="l" defTabSz="957816" rtl="0" eaLnBrk="1" fontAlgn="ctr" latinLnBrk="0" hangingPunct="1">
                        <a:lnSpc>
                          <a:spcPct val="100000"/>
                        </a:lnSpc>
                        <a:spcBef>
                          <a:spcPts val="0"/>
                        </a:spcBef>
                        <a:spcAft>
                          <a:spcPts val="0"/>
                        </a:spcAft>
                        <a:buClr>
                          <a:srgbClr val="DE3819"/>
                        </a:buClr>
                        <a:buSzPct val="80000"/>
                        <a:buFont typeface="Arial" pitchFamily="34" charset="0"/>
                        <a:buChar char="•"/>
                        <a:tabLst>
                          <a:tab pos="1344613" algn="l"/>
                        </a:tabLst>
                        <a:defRPr/>
                      </a:pPr>
                      <a:r>
                        <a:rPr lang="en-US" sz="1000" b="0" i="0" kern="1200" baseline="0" dirty="0">
                          <a:solidFill>
                            <a:schemeClr val="tx1"/>
                          </a:solidFill>
                          <a:latin typeface="Calibri" panose="020F0502020204030204" pitchFamily="34" charset="0"/>
                          <a:ea typeface="+mn-ea"/>
                          <a:cs typeface="+mn-cs"/>
                        </a:rPr>
                        <a:t>Automation referent for the team</a:t>
                      </a:r>
                    </a:p>
                    <a:p>
                      <a:pPr marL="100013" marR="0" lvl="1" indent="-100013" algn="l" defTabSz="957816" rtl="0" eaLnBrk="1" fontAlgn="ctr" latinLnBrk="0" hangingPunct="1">
                        <a:lnSpc>
                          <a:spcPct val="100000"/>
                        </a:lnSpc>
                        <a:spcBef>
                          <a:spcPts val="0"/>
                        </a:spcBef>
                        <a:spcAft>
                          <a:spcPts val="0"/>
                        </a:spcAft>
                        <a:buClr>
                          <a:srgbClr val="DE3819"/>
                        </a:buClr>
                        <a:buSzPct val="80000"/>
                        <a:buFont typeface="Arial" pitchFamily="34" charset="0"/>
                        <a:buChar char="•"/>
                        <a:tabLst>
                          <a:tab pos="1344613" algn="l"/>
                        </a:tabLst>
                        <a:defRPr/>
                      </a:pPr>
                      <a:r>
                        <a:rPr lang="fr-FR" sz="1000" b="0" i="0" kern="1200" baseline="0" dirty="0">
                          <a:solidFill>
                            <a:schemeClr val="tx1"/>
                          </a:solidFill>
                          <a:latin typeface="Calibri" panose="020F0502020204030204" pitchFamily="34" charset="0"/>
                          <a:ea typeface="+mn-ea"/>
                          <a:cs typeface="+mn-cs"/>
                        </a:rPr>
                        <a:t>Build &amp; Project</a:t>
                      </a: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1216801"/>
                  </a:ext>
                </a:extLst>
              </a:tr>
              <a:tr h="0">
                <a:tc>
                  <a:txBody>
                    <a:bodyPr/>
                    <a:lstStyle/>
                    <a:p>
                      <a:endParaRPr lang="fr-FR" sz="1200" b="0" i="0" baseline="0" dirty="0">
                        <a:solidFill>
                          <a:schemeClr val="bg1"/>
                        </a:solidFill>
                        <a:latin typeface="Calibri" panose="020F0502020204030204" pitchFamily="34" charset="0"/>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fr-FR"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17312960"/>
                  </a:ext>
                </a:extLst>
              </a:tr>
            </a:tbl>
          </a:graphicData>
        </a:graphic>
      </p:graphicFrame>
      <p:graphicFrame>
        <p:nvGraphicFramePr>
          <p:cNvPr id="22" name="Tableau 21">
            <a:extLst>
              <a:ext uri="{FF2B5EF4-FFF2-40B4-BE49-F238E27FC236}">
                <a16:creationId xmlns:a16="http://schemas.microsoft.com/office/drawing/2014/main" id="{4AEF65EE-13B1-468B-9150-851CE9423700}"/>
              </a:ext>
            </a:extLst>
          </p:cNvPr>
          <p:cNvGraphicFramePr>
            <a:graphicFrameLocks noGrp="1"/>
          </p:cNvGraphicFramePr>
          <p:nvPr/>
        </p:nvGraphicFramePr>
        <p:xfrm>
          <a:off x="3351898" y="5677240"/>
          <a:ext cx="8618376" cy="731520"/>
        </p:xfrm>
        <a:graphic>
          <a:graphicData uri="http://schemas.openxmlformats.org/drawingml/2006/table">
            <a:tbl>
              <a:tblPr firstRow="1" bandRow="1">
                <a:tableStyleId>{5C22544A-7EE6-4342-B048-85BDC9FD1C3A}</a:tableStyleId>
              </a:tblPr>
              <a:tblGrid>
                <a:gridCol w="862855">
                  <a:extLst>
                    <a:ext uri="{9D8B030D-6E8A-4147-A177-3AD203B41FA5}">
                      <a16:colId xmlns:a16="http://schemas.microsoft.com/office/drawing/2014/main" val="4278311360"/>
                    </a:ext>
                  </a:extLst>
                </a:gridCol>
                <a:gridCol w="7755521">
                  <a:extLst>
                    <a:ext uri="{9D8B030D-6E8A-4147-A177-3AD203B41FA5}">
                      <a16:colId xmlns:a16="http://schemas.microsoft.com/office/drawing/2014/main" val="291872595"/>
                    </a:ext>
                  </a:extLst>
                </a:gridCol>
              </a:tblGrid>
              <a:tr h="210615">
                <a:tc>
                  <a:txBody>
                    <a:bodyPr/>
                    <a:lstStyle/>
                    <a:p>
                      <a:pPr algn="ctr"/>
                      <a:r>
                        <a:rPr lang="fr-FR" sz="1200" b="0" dirty="0">
                          <a:latin typeface="+mn-lt"/>
                        </a:rPr>
                        <a:t>2013-2016</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rowSpan="2">
                  <a:txBody>
                    <a:bodyPr/>
                    <a:lstStyle/>
                    <a:p>
                      <a:pPr marL="100013" indent="-100013" defTabSz="762000">
                        <a:lnSpc>
                          <a:spcPct val="100000"/>
                        </a:lnSpc>
                        <a:spcBef>
                          <a:spcPts val="0"/>
                        </a:spcBef>
                        <a:buClr>
                          <a:srgbClr val="FF4019"/>
                        </a:buClr>
                        <a:buSzPct val="80000"/>
                        <a:tabLst>
                          <a:tab pos="1344613" algn="l"/>
                        </a:tabLst>
                        <a:defRPr/>
                      </a:pPr>
                      <a:r>
                        <a:rPr lang="fr-FR" sz="1100" b="1" i="0" kern="1200" baseline="0" dirty="0" err="1">
                          <a:solidFill>
                            <a:schemeClr val="tx1"/>
                          </a:solidFill>
                          <a:latin typeface="+mn-lt"/>
                          <a:ea typeface="+mn-ea"/>
                          <a:cs typeface="+mn-cs"/>
                        </a:rPr>
                        <a:t>Apprentice</a:t>
                      </a:r>
                      <a:r>
                        <a:rPr lang="fr-FR" sz="1100" b="1" i="0" kern="1200" baseline="0" dirty="0">
                          <a:solidFill>
                            <a:schemeClr val="tx1"/>
                          </a:solidFill>
                          <a:latin typeface="+mn-lt"/>
                          <a:ea typeface="+mn-ea"/>
                          <a:cs typeface="+mn-cs"/>
                        </a:rPr>
                        <a:t> infrastructures </a:t>
                      </a:r>
                      <a:r>
                        <a:rPr lang="fr-FR" sz="1100" b="1" i="0" baseline="0" dirty="0">
                          <a:solidFill>
                            <a:schemeClr val="tx1"/>
                          </a:solidFill>
                          <a:latin typeface="+mn-lt"/>
                        </a:rPr>
                        <a:t>&amp; </a:t>
                      </a:r>
                      <a:r>
                        <a:rPr lang="fr-FR" sz="1100" b="1" i="0" baseline="0" dirty="0" err="1">
                          <a:solidFill>
                            <a:schemeClr val="tx1"/>
                          </a:solidFill>
                          <a:latin typeface="+mn-lt"/>
                        </a:rPr>
                        <a:t>virtualization</a:t>
                      </a:r>
                      <a:r>
                        <a:rPr lang="fr-FR" sz="1100" b="1" i="0" baseline="0" dirty="0">
                          <a:solidFill>
                            <a:schemeClr val="tx1"/>
                          </a:solidFill>
                          <a:latin typeface="+mn-lt"/>
                        </a:rPr>
                        <a:t> | </a:t>
                      </a:r>
                      <a:r>
                        <a:rPr lang="fr-FR" sz="1100" b="1" i="0" kern="1200" baseline="0" dirty="0">
                          <a:solidFill>
                            <a:schemeClr val="tx1"/>
                          </a:solidFill>
                          <a:latin typeface="+mn-lt"/>
                          <a:ea typeface="+mn-ea"/>
                          <a:cs typeface="+mn-cs"/>
                        </a:rPr>
                        <a:t>Synergie </a:t>
                      </a:r>
                      <a:r>
                        <a:rPr lang="fr-FR" sz="1100" b="1" i="0" kern="1200" baseline="0" dirty="0" err="1">
                          <a:solidFill>
                            <a:schemeClr val="tx1"/>
                          </a:solidFill>
                          <a:latin typeface="+mn-lt"/>
                          <a:ea typeface="+mn-ea"/>
                          <a:cs typeface="+mn-cs"/>
                        </a:rPr>
                        <a:t>Orano</a:t>
                      </a:r>
                      <a:r>
                        <a:rPr lang="fr-FR" sz="1100" b="1" i="0" kern="1200" baseline="0" dirty="0">
                          <a:solidFill>
                            <a:schemeClr val="tx1"/>
                          </a:solidFill>
                          <a:latin typeface="+mn-lt"/>
                          <a:ea typeface="+mn-ea"/>
                          <a:cs typeface="+mn-cs"/>
                        </a:rPr>
                        <a:t> Framatome </a:t>
                      </a:r>
                      <a:endParaRPr lang="fr-FR" sz="1100" b="1" i="0" baseline="0" dirty="0">
                        <a:solidFill>
                          <a:schemeClr val="tx1"/>
                        </a:solidFill>
                        <a:latin typeface="+mn-lt"/>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i="0" kern="1200" baseline="0" dirty="0">
                          <a:solidFill>
                            <a:schemeClr val="tx1"/>
                          </a:solidFill>
                          <a:latin typeface="+mn-lt"/>
                          <a:ea typeface="+mn-ea"/>
                          <a:cs typeface="+mn-cs"/>
                        </a:rPr>
                        <a:t>Processing of requests, changes &amp; incidents, L2</a:t>
                      </a:r>
                      <a:endParaRPr lang="fr-FR" sz="1000" b="0" i="0" kern="1200" baseline="0" dirty="0">
                        <a:solidFill>
                          <a:schemeClr val="tx1"/>
                        </a:solidFill>
                        <a:latin typeface="+mn-lt"/>
                        <a:ea typeface="+mn-ea"/>
                        <a:cs typeface="+mn-cs"/>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a:solidFill>
                            <a:schemeClr val="tx1"/>
                          </a:solidFill>
                          <a:latin typeface="+mn-lt"/>
                          <a:ea typeface="+mn-ea"/>
                          <a:cs typeface="+mn-cs"/>
                        </a:rPr>
                        <a:t>Automation script for the team (PS1, SH, Python)</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i="0" kern="1200" baseline="0" dirty="0">
                          <a:solidFill>
                            <a:schemeClr val="tx1"/>
                          </a:solidFill>
                          <a:latin typeface="+mn-lt"/>
                          <a:ea typeface="+mn-ea"/>
                          <a:cs typeface="+mn-cs"/>
                        </a:rPr>
                        <a:t>Final dissertation on IT automation</a:t>
                      </a:r>
                      <a:endParaRPr lang="fr-FR" sz="1000" b="0" i="0" kern="1200" baseline="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2655474"/>
                  </a:ext>
                </a:extLst>
              </a:tr>
              <a:tr h="0">
                <a:tc>
                  <a:txBody>
                    <a:bodyPr/>
                    <a:lstStyle/>
                    <a:p>
                      <a:endParaRPr lang="fr-FR" sz="1200" b="0" i="0" baseline="0" dirty="0">
                        <a:solidFill>
                          <a:schemeClr val="bg1"/>
                        </a:solidFill>
                        <a:latin typeface="+mn-lt"/>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fr-FR"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16254835"/>
                  </a:ext>
                </a:extLst>
              </a:tr>
            </a:tbl>
          </a:graphicData>
        </a:graphic>
      </p:graphicFrame>
      <p:sp>
        <p:nvSpPr>
          <p:cNvPr id="2" name="Rectangle 1">
            <a:extLst>
              <a:ext uri="{FF2B5EF4-FFF2-40B4-BE49-F238E27FC236}">
                <a16:creationId xmlns:a16="http://schemas.microsoft.com/office/drawing/2014/main" id="{E1704661-004F-48CF-B90E-7E0648292705}"/>
              </a:ext>
            </a:extLst>
          </p:cNvPr>
          <p:cNvSpPr/>
          <p:nvPr/>
        </p:nvSpPr>
        <p:spPr>
          <a:xfrm>
            <a:off x="0" y="408019"/>
            <a:ext cx="2996934" cy="359215"/>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Capgemini CIS | CHERBOURG</a:t>
            </a:r>
          </a:p>
        </p:txBody>
      </p:sp>
      <p:sp>
        <p:nvSpPr>
          <p:cNvPr id="19" name="Espace réservé du texte 18">
            <a:extLst>
              <a:ext uri="{FF2B5EF4-FFF2-40B4-BE49-F238E27FC236}">
                <a16:creationId xmlns:a16="http://schemas.microsoft.com/office/drawing/2014/main" id="{0CF283B8-87E4-42E0-93D9-7776FFD1CB64}"/>
              </a:ext>
            </a:extLst>
          </p:cNvPr>
          <p:cNvSpPr>
            <a:spLocks noGrp="1"/>
          </p:cNvSpPr>
          <p:nvPr>
            <p:ph type="body" sz="quarter" idx="10"/>
          </p:nvPr>
        </p:nvSpPr>
        <p:spPr>
          <a:xfrm>
            <a:off x="-722369" y="43067"/>
            <a:ext cx="2879725" cy="482600"/>
          </a:xfrm>
        </p:spPr>
        <p:txBody>
          <a:bodyPr/>
          <a:lstStyle/>
          <a:p>
            <a:r>
              <a:rPr lang="fr-FR" sz="3200" dirty="0"/>
              <a:t>Joffrey A.</a:t>
            </a:r>
          </a:p>
        </p:txBody>
      </p:sp>
      <p:pic>
        <p:nvPicPr>
          <p:cNvPr id="4" name="Picture 3" descr="A person smiling and holding up the middle finger&#10;&#10;Description automatically generated with low confidence">
            <a:extLst>
              <a:ext uri="{FF2B5EF4-FFF2-40B4-BE49-F238E27FC236}">
                <a16:creationId xmlns:a16="http://schemas.microsoft.com/office/drawing/2014/main" id="{9788FEE8-94F2-456D-A303-2F5DB6768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947" y="1198919"/>
            <a:ext cx="1480833" cy="1381824"/>
          </a:xfrm>
          <a:prstGeom prst="rect">
            <a:avLst/>
          </a:prstGeom>
        </p:spPr>
      </p:pic>
      <p:graphicFrame>
        <p:nvGraphicFramePr>
          <p:cNvPr id="32" name="Tableau 21">
            <a:extLst>
              <a:ext uri="{FF2B5EF4-FFF2-40B4-BE49-F238E27FC236}">
                <a16:creationId xmlns:a16="http://schemas.microsoft.com/office/drawing/2014/main" id="{9A7194FE-CC5B-4134-9E75-4AB0ABCF5130}"/>
              </a:ext>
            </a:extLst>
          </p:cNvPr>
          <p:cNvGraphicFramePr>
            <a:graphicFrameLocks noGrp="1"/>
          </p:cNvGraphicFramePr>
          <p:nvPr>
            <p:extLst>
              <p:ext uri="{D42A27DB-BD31-4B8C-83A1-F6EECF244321}">
                <p14:modId xmlns:p14="http://schemas.microsoft.com/office/powerpoint/2010/main" val="3646142401"/>
              </p:ext>
            </p:extLst>
          </p:nvPr>
        </p:nvGraphicFramePr>
        <p:xfrm>
          <a:off x="3351898" y="2332195"/>
          <a:ext cx="8618376" cy="1478280"/>
        </p:xfrm>
        <a:graphic>
          <a:graphicData uri="http://schemas.openxmlformats.org/drawingml/2006/table">
            <a:tbl>
              <a:tblPr firstRow="1" bandRow="1">
                <a:tableStyleId>{5C22544A-7EE6-4342-B048-85BDC9FD1C3A}</a:tableStyleId>
              </a:tblPr>
              <a:tblGrid>
                <a:gridCol w="862855">
                  <a:extLst>
                    <a:ext uri="{9D8B030D-6E8A-4147-A177-3AD203B41FA5}">
                      <a16:colId xmlns:a16="http://schemas.microsoft.com/office/drawing/2014/main" val="4278311360"/>
                    </a:ext>
                  </a:extLst>
                </a:gridCol>
                <a:gridCol w="7755521">
                  <a:extLst>
                    <a:ext uri="{9D8B030D-6E8A-4147-A177-3AD203B41FA5}">
                      <a16:colId xmlns:a16="http://schemas.microsoft.com/office/drawing/2014/main" val="291872595"/>
                    </a:ext>
                  </a:extLst>
                </a:gridCol>
              </a:tblGrid>
              <a:tr h="252089">
                <a:tc>
                  <a:txBody>
                    <a:bodyPr/>
                    <a:lstStyle/>
                    <a:p>
                      <a:pPr algn="ctr"/>
                      <a:r>
                        <a:rPr lang="fr-FR" sz="1200" b="0" dirty="0">
                          <a:latin typeface="+mn-lt"/>
                        </a:rPr>
                        <a:t>2022 Q1</a:t>
                      </a: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rowSpan="2">
                  <a:txBody>
                    <a:bodyPr/>
                    <a:lstStyle/>
                    <a:p>
                      <a:pPr marL="100013" indent="-100013" defTabSz="762000">
                        <a:lnSpc>
                          <a:spcPct val="100000"/>
                        </a:lnSpc>
                        <a:spcBef>
                          <a:spcPts val="0"/>
                        </a:spcBef>
                        <a:buClr>
                          <a:srgbClr val="FF4019"/>
                        </a:buClr>
                        <a:buSzPct val="80000"/>
                        <a:tabLst>
                          <a:tab pos="1344613" algn="l"/>
                        </a:tabLst>
                        <a:defRPr/>
                      </a:pPr>
                      <a:r>
                        <a:rPr lang="en-US" sz="1100" b="1" i="0" baseline="0" dirty="0">
                          <a:solidFill>
                            <a:schemeClr val="tx1"/>
                          </a:solidFill>
                          <a:latin typeface="+mn-lt"/>
                        </a:rPr>
                        <a:t>AWS Cloud course | School by Capgemini </a:t>
                      </a:r>
                      <a:endParaRPr lang="fr-FR" sz="1100" b="1" i="0" baseline="0" dirty="0">
                        <a:solidFill>
                          <a:schemeClr val="tx1"/>
                        </a:solidFill>
                        <a:latin typeface="+mn-lt"/>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a:solidFill>
                            <a:schemeClr val="tx1"/>
                          </a:solidFill>
                          <a:latin typeface="+mn-lt"/>
                          <a:ea typeface="+mn-ea"/>
                          <a:cs typeface="+mn-cs"/>
                        </a:rPr>
                        <a:t>Project 1 : Audit AWS </a:t>
                      </a:r>
                      <a:r>
                        <a:rPr lang="fr-FR" sz="1000" b="0" i="0" kern="1200" baseline="0" dirty="0" err="1">
                          <a:solidFill>
                            <a:schemeClr val="tx1"/>
                          </a:solidFill>
                          <a:latin typeface="+mn-lt"/>
                          <a:ea typeface="+mn-ea"/>
                          <a:cs typeface="+mn-cs"/>
                        </a:rPr>
                        <a:t>account</a:t>
                      </a:r>
                      <a:r>
                        <a:rPr lang="fr-FR" sz="1000" b="0" i="0" kern="1200" baseline="0" dirty="0">
                          <a:solidFill>
                            <a:schemeClr val="tx1"/>
                          </a:solidFill>
                          <a:latin typeface="+mn-lt"/>
                          <a:ea typeface="+mn-ea"/>
                          <a:cs typeface="+mn-cs"/>
                        </a:rPr>
                        <a:t> for </a:t>
                      </a:r>
                      <a:r>
                        <a:rPr lang="fr-FR" sz="1000" b="0" i="0" kern="1200" baseline="0" dirty="0" err="1">
                          <a:solidFill>
                            <a:schemeClr val="tx1"/>
                          </a:solidFill>
                          <a:latin typeface="+mn-lt"/>
                          <a:ea typeface="+mn-ea"/>
                          <a:cs typeface="+mn-cs"/>
                        </a:rPr>
                        <a:t>customer</a:t>
                      </a:r>
                      <a:r>
                        <a:rPr lang="fr-FR" sz="1000" b="0" i="0" kern="1200" baseline="0" dirty="0">
                          <a:solidFill>
                            <a:schemeClr val="tx1"/>
                          </a:solidFill>
                          <a:latin typeface="+mn-lt"/>
                          <a:ea typeface="+mn-ea"/>
                          <a:cs typeface="+mn-cs"/>
                        </a:rPr>
                        <a:t> Aluminium Dunkerque</a:t>
                      </a:r>
                      <a:endParaRPr lang="fr-FR" sz="1000" b="0" i="0" kern="1200" baseline="0" dirty="0">
                        <a:solidFill>
                          <a:schemeClr val="tx1"/>
                        </a:solidFill>
                        <a:highlight>
                          <a:srgbClr val="FFFF00"/>
                        </a:highlight>
                        <a:latin typeface="+mn-lt"/>
                        <a:ea typeface="+mn-ea"/>
                        <a:cs typeface="+mn-cs"/>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a:solidFill>
                            <a:schemeClr val="tx1"/>
                          </a:solidFill>
                          <a:latin typeface="+mn-lt"/>
                          <a:ea typeface="+mn-ea"/>
                          <a:cs typeface="+mn-cs"/>
                        </a:rPr>
                        <a:t>Project 2 : Response to an RFP, move to CaaS </a:t>
                      </a:r>
                      <a:r>
                        <a:rPr lang="fr-FR" sz="1000" b="0" i="0" kern="1200" baseline="0" dirty="0" err="1">
                          <a:solidFill>
                            <a:schemeClr val="tx1"/>
                          </a:solidFill>
                          <a:latin typeface="+mn-lt"/>
                          <a:ea typeface="+mn-ea"/>
                          <a:cs typeface="+mn-cs"/>
                        </a:rPr>
                        <a:t>with</a:t>
                      </a:r>
                      <a:r>
                        <a:rPr lang="fr-FR" sz="1000" b="0" i="0" kern="1200" baseline="0" dirty="0">
                          <a:solidFill>
                            <a:schemeClr val="tx1"/>
                          </a:solidFill>
                          <a:latin typeface="+mn-lt"/>
                          <a:ea typeface="+mn-ea"/>
                          <a:cs typeface="+mn-cs"/>
                        </a:rPr>
                        <a:t> AWS EKS </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a:solidFill>
                            <a:schemeClr val="tx1"/>
                          </a:solidFill>
                          <a:latin typeface="+mn-lt"/>
                          <a:ea typeface="+mn-ea"/>
                          <a:cs typeface="+mn-cs"/>
                        </a:rPr>
                        <a:t>Project 3 : </a:t>
                      </a:r>
                      <a:r>
                        <a:rPr lang="en-US" sz="1000" b="0" i="0" kern="1200" baseline="0" dirty="0">
                          <a:solidFill>
                            <a:schemeClr val="tx1"/>
                          </a:solidFill>
                          <a:latin typeface="+mn-lt"/>
                          <a:ea typeface="+mn-ea"/>
                          <a:cs typeface="+mn-cs"/>
                        </a:rPr>
                        <a:t>Case study on a re-architecting client suite at a merger of two companies</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i="0" kern="1200" baseline="0" dirty="0">
                          <a:solidFill>
                            <a:schemeClr val="tx1"/>
                          </a:solidFill>
                          <a:latin typeface="+mn-lt"/>
                          <a:ea typeface="+mn-ea"/>
                          <a:cs typeface="+mn-cs"/>
                        </a:rPr>
                        <a:t>Shadowing : Creation of a non-regression solution for the existing "Automation-stack" offer on AWS and Azure cloud environments</a:t>
                      </a:r>
                      <a:endParaRPr lang="fr-FR" sz="1000" b="0" i="0" kern="1200" baseline="0" dirty="0">
                        <a:solidFill>
                          <a:schemeClr val="tx1"/>
                        </a:solidFill>
                        <a:highlight>
                          <a:srgbClr val="FFFF00"/>
                        </a:highlight>
                        <a:latin typeface="+mn-lt"/>
                        <a:ea typeface="+mn-ea"/>
                        <a:cs typeface="+mn-cs"/>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i="0" kern="1200" baseline="0" dirty="0">
                          <a:solidFill>
                            <a:schemeClr val="tx1"/>
                          </a:solidFill>
                          <a:latin typeface="+mn-lt"/>
                          <a:ea typeface="+mn-ea"/>
                          <a:cs typeface="+mn-cs"/>
                        </a:rPr>
                        <a:t>Agility </a:t>
                      </a:r>
                      <a:r>
                        <a:rPr lang="fr-FR" sz="1000" b="0" i="0" kern="1200" baseline="0" dirty="0" err="1">
                          <a:solidFill>
                            <a:schemeClr val="tx1"/>
                          </a:solidFill>
                          <a:latin typeface="+mn-lt"/>
                          <a:ea typeface="+mn-ea"/>
                          <a:cs typeface="+mn-cs"/>
                        </a:rPr>
                        <a:t>with</a:t>
                      </a:r>
                      <a:r>
                        <a:rPr lang="fr-FR" sz="1000" b="0" i="0" kern="1200" baseline="0" dirty="0">
                          <a:solidFill>
                            <a:schemeClr val="tx1"/>
                          </a:solidFill>
                          <a:latin typeface="+mn-lt"/>
                          <a:ea typeface="+mn-ea"/>
                          <a:cs typeface="+mn-cs"/>
                        </a:rPr>
                        <a:t> SAFE, </a:t>
                      </a:r>
                      <a:r>
                        <a:rPr lang="fr-FR" sz="1000" b="0" i="0" kern="1200" baseline="0" dirty="0" err="1">
                          <a:solidFill>
                            <a:schemeClr val="tx1"/>
                          </a:solidFill>
                          <a:latin typeface="+mn-lt"/>
                          <a:ea typeface="+mn-ea"/>
                          <a:cs typeface="+mn-cs"/>
                        </a:rPr>
                        <a:t>FinOps</a:t>
                      </a:r>
                      <a:r>
                        <a:rPr lang="fr-FR" sz="1000" b="0" i="0" kern="1200" baseline="0" dirty="0">
                          <a:solidFill>
                            <a:schemeClr val="tx1"/>
                          </a:solidFill>
                          <a:latin typeface="+mn-lt"/>
                          <a:ea typeface="+mn-ea"/>
                          <a:cs typeface="+mn-cs"/>
                        </a:rPr>
                        <a:t>, </a:t>
                      </a:r>
                      <a:r>
                        <a:rPr lang="fr-FR" sz="1000" b="0" i="0" kern="1200" baseline="0" dirty="0" err="1">
                          <a:solidFill>
                            <a:schemeClr val="tx1"/>
                          </a:solidFill>
                          <a:latin typeface="+mn-lt"/>
                          <a:ea typeface="+mn-ea"/>
                          <a:cs typeface="+mn-cs"/>
                        </a:rPr>
                        <a:t>Cybersecurity</a:t>
                      </a:r>
                      <a:r>
                        <a:rPr lang="fr-FR" sz="1000" b="0" i="0" kern="1200" baseline="0" dirty="0">
                          <a:solidFill>
                            <a:schemeClr val="tx1"/>
                          </a:solidFill>
                          <a:latin typeface="+mn-lt"/>
                          <a:ea typeface="+mn-ea"/>
                          <a:cs typeface="+mn-cs"/>
                        </a:rPr>
                        <a:t>, </a:t>
                      </a:r>
                      <a:r>
                        <a:rPr lang="fr-FR" sz="1000" b="0" i="0" kern="1200" baseline="0" dirty="0" err="1">
                          <a:solidFill>
                            <a:schemeClr val="tx1"/>
                          </a:solidFill>
                          <a:latin typeface="+mn-lt"/>
                          <a:ea typeface="+mn-ea"/>
                          <a:cs typeface="+mn-cs"/>
                        </a:rPr>
                        <a:t>IaC</a:t>
                      </a:r>
                      <a:r>
                        <a:rPr lang="fr-FR" sz="1000" b="0" i="0" kern="1200" baseline="0" dirty="0">
                          <a:solidFill>
                            <a:schemeClr val="tx1"/>
                          </a:solidFill>
                          <a:latin typeface="+mn-lt"/>
                          <a:ea typeface="+mn-ea"/>
                          <a:cs typeface="+mn-cs"/>
                        </a:rPr>
                        <a:t> (</a:t>
                      </a:r>
                      <a:r>
                        <a:rPr lang="fr-FR" sz="1000" b="0" i="0" kern="1200" baseline="0" dirty="0" err="1">
                          <a:solidFill>
                            <a:schemeClr val="tx1"/>
                          </a:solidFill>
                          <a:latin typeface="+mn-lt"/>
                          <a:ea typeface="+mn-ea"/>
                          <a:cs typeface="+mn-cs"/>
                        </a:rPr>
                        <a:t>Terraform</a:t>
                      </a:r>
                      <a:r>
                        <a:rPr lang="fr-FR" sz="1000" b="0" i="0" kern="1200" baseline="0" dirty="0">
                          <a:solidFill>
                            <a:schemeClr val="tx1"/>
                          </a:solidFill>
                          <a:latin typeface="+mn-lt"/>
                          <a:ea typeface="+mn-ea"/>
                          <a:cs typeface="+mn-cs"/>
                        </a:rPr>
                        <a:t> &amp; Ansible), Panorama of cloud </a:t>
                      </a:r>
                      <a:r>
                        <a:rPr lang="fr-FR" sz="1000" b="0" i="0" kern="1200" baseline="0" dirty="0" err="1">
                          <a:solidFill>
                            <a:schemeClr val="tx1"/>
                          </a:solidFill>
                          <a:latin typeface="+mn-lt"/>
                          <a:ea typeface="+mn-ea"/>
                          <a:cs typeface="+mn-cs"/>
                        </a:rPr>
                        <a:t>computing</a:t>
                      </a:r>
                      <a:endParaRPr lang="fr-FR" sz="1000" b="0" i="0" kern="1200" baseline="0" dirty="0">
                        <a:solidFill>
                          <a:schemeClr val="tx1"/>
                        </a:solidFill>
                        <a:latin typeface="+mn-lt"/>
                        <a:ea typeface="+mn-ea"/>
                        <a:cs typeface="+mn-cs"/>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i="0" kern="1200" baseline="0" dirty="0">
                          <a:solidFill>
                            <a:schemeClr val="tx1"/>
                          </a:solidFill>
                          <a:latin typeface="+mn-lt"/>
                          <a:ea typeface="+mn-ea"/>
                          <a:cs typeface="+mn-cs"/>
                        </a:rPr>
                        <a:t>Central </a:t>
                      </a:r>
                      <a:r>
                        <a:rPr lang="en-US" sz="1000" b="0" i="0" kern="1200" baseline="0" dirty="0" err="1">
                          <a:solidFill>
                            <a:schemeClr val="tx1"/>
                          </a:solidFill>
                          <a:latin typeface="+mn-lt"/>
                          <a:ea typeface="+mn-ea"/>
                          <a:cs typeface="+mn-cs"/>
                        </a:rPr>
                        <a:t>Supelec</a:t>
                      </a:r>
                      <a:r>
                        <a:rPr lang="en-US" sz="1000" b="0" i="0" kern="1200" baseline="0" dirty="0">
                          <a:solidFill>
                            <a:schemeClr val="tx1"/>
                          </a:solidFill>
                          <a:latin typeface="+mn-lt"/>
                          <a:ea typeface="+mn-ea"/>
                          <a:cs typeface="+mn-cs"/>
                        </a:rPr>
                        <a:t> course validation : Executive Certificate </a:t>
                      </a:r>
                      <a:r>
                        <a:rPr lang="en-US" sz="1000" b="0" i="0" kern="1200" baseline="0" dirty="0" err="1">
                          <a:solidFill>
                            <a:schemeClr val="tx1"/>
                          </a:solidFill>
                          <a:latin typeface="+mn-lt"/>
                          <a:ea typeface="+mn-ea"/>
                          <a:cs typeface="+mn-cs"/>
                        </a:rPr>
                        <a:t>Architecte</a:t>
                      </a:r>
                      <a:r>
                        <a:rPr lang="en-US" sz="1000" b="0" i="0" kern="1200" baseline="0" dirty="0">
                          <a:solidFill>
                            <a:schemeClr val="tx1"/>
                          </a:solidFill>
                          <a:latin typeface="+mn-lt"/>
                          <a:ea typeface="+mn-ea"/>
                          <a:cs typeface="+mn-cs"/>
                        </a:rPr>
                        <a:t> Cloud &amp; DevOps</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endParaRPr lang="fr-FR" sz="1000" b="0" i="0" kern="1200" baseline="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2655474"/>
                  </a:ext>
                </a:extLst>
              </a:tr>
              <a:tr h="967436">
                <a:tc>
                  <a:txBody>
                    <a:bodyPr/>
                    <a:lstStyle/>
                    <a:p>
                      <a:endParaRPr lang="fr-FR" sz="1200" b="0" i="0" baseline="0" dirty="0">
                        <a:solidFill>
                          <a:schemeClr val="bg1"/>
                        </a:solidFill>
                        <a:latin typeface="+mn-lt"/>
                      </a:endParaRPr>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fr-FR"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416254835"/>
                  </a:ext>
                </a:extLst>
              </a:tr>
            </a:tbl>
          </a:graphicData>
        </a:graphic>
      </p:graphicFrame>
      <p:graphicFrame>
        <p:nvGraphicFramePr>
          <p:cNvPr id="35" name="Tableau 13">
            <a:extLst>
              <a:ext uri="{FF2B5EF4-FFF2-40B4-BE49-F238E27FC236}">
                <a16:creationId xmlns:a16="http://schemas.microsoft.com/office/drawing/2014/main" id="{65A4ECB6-AA26-42A6-B049-539A26B55FEC}"/>
              </a:ext>
            </a:extLst>
          </p:cNvPr>
          <p:cNvGraphicFramePr>
            <a:graphicFrameLocks noGrp="1"/>
          </p:cNvGraphicFramePr>
          <p:nvPr/>
        </p:nvGraphicFramePr>
        <p:xfrm>
          <a:off x="3351898" y="1218914"/>
          <a:ext cx="8618376" cy="1021080"/>
        </p:xfrm>
        <a:graphic>
          <a:graphicData uri="http://schemas.openxmlformats.org/drawingml/2006/table">
            <a:tbl>
              <a:tblPr firstRow="1" bandRow="1">
                <a:tableStyleId>{5C22544A-7EE6-4342-B048-85BDC9FD1C3A}</a:tableStyleId>
              </a:tblPr>
              <a:tblGrid>
                <a:gridCol w="862855">
                  <a:extLst>
                    <a:ext uri="{9D8B030D-6E8A-4147-A177-3AD203B41FA5}">
                      <a16:colId xmlns:a16="http://schemas.microsoft.com/office/drawing/2014/main" val="1403779559"/>
                    </a:ext>
                  </a:extLst>
                </a:gridCol>
                <a:gridCol w="7755521">
                  <a:extLst>
                    <a:ext uri="{9D8B030D-6E8A-4147-A177-3AD203B41FA5}">
                      <a16:colId xmlns:a16="http://schemas.microsoft.com/office/drawing/2014/main" val="1353739344"/>
                    </a:ext>
                  </a:extLst>
                </a:gridCol>
              </a:tblGrid>
              <a:tr h="322820">
                <a:tc>
                  <a:txBody>
                    <a:bodyPr/>
                    <a:lstStyle/>
                    <a:p>
                      <a:pPr algn="ctr"/>
                      <a:r>
                        <a:rPr lang="fr-FR" sz="1200" b="0" dirty="0" err="1">
                          <a:solidFill>
                            <a:schemeClr val="bg1"/>
                          </a:solidFill>
                        </a:rPr>
                        <a:t>Today</a:t>
                      </a:r>
                      <a:endParaRPr lang="fr-FR" sz="1200" b="0" dirty="0">
                        <a:solidFill>
                          <a:schemeClr val="bg1"/>
                        </a:solidFill>
                      </a:endParaRPr>
                    </a:p>
                  </a:txBody>
                  <a:tcPr anchor="ct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tx1">
                        <a:lumMod val="65000"/>
                        <a:lumOff val="35000"/>
                      </a:schemeClr>
                    </a:solidFill>
                  </a:tcPr>
                </a:tc>
                <a:tc rowSpan="2">
                  <a:txBody>
                    <a:bodyPr/>
                    <a:lstStyle/>
                    <a:p>
                      <a:pPr marL="100013" indent="-100013" defTabSz="762000">
                        <a:lnSpc>
                          <a:spcPct val="100000"/>
                        </a:lnSpc>
                        <a:spcBef>
                          <a:spcPts val="0"/>
                        </a:spcBef>
                        <a:buClr>
                          <a:srgbClr val="FF4019"/>
                        </a:buClr>
                        <a:buSzPct val="80000"/>
                        <a:tabLst>
                          <a:tab pos="1344613" algn="l"/>
                        </a:tabLst>
                        <a:defRPr/>
                      </a:pPr>
                      <a:r>
                        <a:rPr lang="fr-FR" sz="1100" b="1" dirty="0">
                          <a:solidFill>
                            <a:schemeClr val="tx1"/>
                          </a:solidFill>
                        </a:rPr>
                        <a:t>Tech lead for Cloud Native Infrastructure </a:t>
                      </a:r>
                      <a:r>
                        <a:rPr lang="fr-FR" sz="1100" b="1" dirty="0" err="1">
                          <a:solidFill>
                            <a:schemeClr val="tx1"/>
                          </a:solidFill>
                        </a:rPr>
                        <a:t>tribe</a:t>
                      </a:r>
                      <a:r>
                        <a:rPr lang="fr-FR" sz="1100" b="1" dirty="0">
                          <a:solidFill>
                            <a:schemeClr val="tx1"/>
                          </a:solidFill>
                        </a:rPr>
                        <a:t> &amp; Automation consultant | Multi-</a:t>
                      </a:r>
                      <a:r>
                        <a:rPr lang="fr-FR" sz="1100" b="1" dirty="0" err="1">
                          <a:solidFill>
                            <a:schemeClr val="tx1"/>
                          </a:solidFill>
                        </a:rPr>
                        <a:t>account</a:t>
                      </a:r>
                      <a:r>
                        <a:rPr lang="fr-FR" sz="1100" b="1" dirty="0">
                          <a:solidFill>
                            <a:schemeClr val="tx1"/>
                          </a:solidFill>
                        </a:rPr>
                        <a:t> </a:t>
                      </a:r>
                      <a:endParaRPr lang="fr-FR" sz="1100" b="1" dirty="0">
                        <a:solidFill>
                          <a:schemeClr val="tx1"/>
                        </a:solidFill>
                        <a:highlight>
                          <a:srgbClr val="FFFF00"/>
                        </a:highlight>
                      </a:endParaRP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en-US" sz="1000" b="0" kern="1200" dirty="0">
                          <a:solidFill>
                            <a:schemeClr val="tx1"/>
                          </a:solidFill>
                          <a:latin typeface="+mn-lt"/>
                          <a:ea typeface="+mn-ea"/>
                          <a:cs typeface="+mn-cs"/>
                        </a:rPr>
                        <a:t>Technical lead for internal CNI projects</a:t>
                      </a:r>
                    </a:p>
                    <a:p>
                      <a:pPr marL="100013" lvl="1" indent="-100013" algn="l" defTabSz="957816" rtl="0" eaLnBrk="1" fontAlgn="ctr" latinLnBrk="0" hangingPunct="1">
                        <a:lnSpc>
                          <a:spcPct val="100000"/>
                        </a:lnSpc>
                        <a:spcBef>
                          <a:spcPts val="0"/>
                        </a:spcBef>
                        <a:buClr>
                          <a:srgbClr val="DE3819"/>
                        </a:buClr>
                        <a:buSzPct val="80000"/>
                        <a:buFont typeface="Arial" pitchFamily="34" charset="0"/>
                        <a:buChar char="•"/>
                        <a:tabLst>
                          <a:tab pos="1344613" algn="l"/>
                        </a:tabLst>
                        <a:defRPr/>
                      </a:pPr>
                      <a:r>
                        <a:rPr lang="fr-FR" sz="1000" b="0" kern="1200" dirty="0" err="1">
                          <a:solidFill>
                            <a:schemeClr val="tx1"/>
                          </a:solidFill>
                          <a:latin typeface="+mn-lt"/>
                          <a:ea typeface="+mn-ea"/>
                          <a:cs typeface="+mn-cs"/>
                        </a:rPr>
                        <a:t>Hashicorp</a:t>
                      </a:r>
                      <a:r>
                        <a:rPr lang="fr-FR" sz="1000" b="0" kern="1200" dirty="0">
                          <a:solidFill>
                            <a:schemeClr val="tx1"/>
                          </a:solidFill>
                          <a:latin typeface="+mn-lt"/>
                          <a:ea typeface="+mn-ea"/>
                          <a:cs typeface="+mn-cs"/>
                        </a:rPr>
                        <a:t> </a:t>
                      </a:r>
                      <a:r>
                        <a:rPr lang="fr-FR" sz="1000" b="0" kern="1200" dirty="0" err="1">
                          <a:solidFill>
                            <a:schemeClr val="tx1"/>
                          </a:solidFill>
                          <a:latin typeface="+mn-lt"/>
                          <a:ea typeface="+mn-ea"/>
                          <a:cs typeface="+mn-cs"/>
                        </a:rPr>
                        <a:t>Terraform</a:t>
                      </a:r>
                      <a:r>
                        <a:rPr lang="fr-FR" sz="1000" b="0" kern="1200" dirty="0">
                          <a:solidFill>
                            <a:schemeClr val="tx1"/>
                          </a:solidFill>
                          <a:latin typeface="+mn-lt"/>
                          <a:ea typeface="+mn-ea"/>
                          <a:cs typeface="+mn-cs"/>
                        </a:rPr>
                        <a:t> speaker for Master DevOps course</a:t>
                      </a:r>
                    </a:p>
                    <a:p>
                      <a:pPr marL="100013" marR="0" lvl="1" indent="-100013" algn="l" defTabSz="957816" rtl="0" eaLnBrk="1" fontAlgn="ctr" latinLnBrk="0" hangingPunct="1">
                        <a:lnSpc>
                          <a:spcPct val="100000"/>
                        </a:lnSpc>
                        <a:spcBef>
                          <a:spcPts val="0"/>
                        </a:spcBef>
                        <a:spcAft>
                          <a:spcPts val="0"/>
                        </a:spcAft>
                        <a:buClr>
                          <a:srgbClr val="DE3819"/>
                        </a:buClr>
                        <a:buSzPct val="80000"/>
                        <a:buFont typeface="Arial" pitchFamily="34" charset="0"/>
                        <a:buChar char="•"/>
                        <a:tabLst>
                          <a:tab pos="1344613" algn="l"/>
                        </a:tabLst>
                        <a:defRPr/>
                      </a:pPr>
                      <a:r>
                        <a:rPr lang="fr-FR" sz="1000" b="0" kern="1200" dirty="0">
                          <a:solidFill>
                            <a:schemeClr val="tx1"/>
                          </a:solidFill>
                          <a:latin typeface="+mn-lt"/>
                          <a:ea typeface="+mn-ea"/>
                          <a:cs typeface="+mn-cs"/>
                        </a:rPr>
                        <a:t>AWS EKS speaker for </a:t>
                      </a:r>
                      <a:r>
                        <a:rPr lang="fr-FR" sz="1000" b="0" kern="1200" dirty="0" err="1">
                          <a:solidFill>
                            <a:schemeClr val="tx1"/>
                          </a:solidFill>
                          <a:latin typeface="+mn-lt"/>
                          <a:ea typeface="+mn-ea"/>
                          <a:cs typeface="+mn-cs"/>
                        </a:rPr>
                        <a:t>School</a:t>
                      </a:r>
                      <a:r>
                        <a:rPr lang="fr-FR" sz="1000" b="0" kern="1200" dirty="0">
                          <a:solidFill>
                            <a:schemeClr val="tx1"/>
                          </a:solidFill>
                          <a:latin typeface="+mn-lt"/>
                          <a:ea typeface="+mn-ea"/>
                          <a:cs typeface="+mn-cs"/>
                        </a:rPr>
                        <a:t> by Capgemini</a:t>
                      </a:r>
                    </a:p>
                    <a:p>
                      <a:pPr marL="100013" marR="0" lvl="1" indent="-100013" algn="l" defTabSz="957816" rtl="0" eaLnBrk="1" fontAlgn="ctr" latinLnBrk="0" hangingPunct="1">
                        <a:lnSpc>
                          <a:spcPct val="100000"/>
                        </a:lnSpc>
                        <a:spcBef>
                          <a:spcPts val="0"/>
                        </a:spcBef>
                        <a:spcAft>
                          <a:spcPts val="0"/>
                        </a:spcAft>
                        <a:buClr>
                          <a:srgbClr val="DE3819"/>
                        </a:buClr>
                        <a:buSzPct val="80000"/>
                        <a:buFont typeface="Arial" pitchFamily="34" charset="0"/>
                        <a:buChar char="•"/>
                        <a:tabLst>
                          <a:tab pos="1344613" algn="l"/>
                        </a:tabLst>
                        <a:defRPr/>
                      </a:pPr>
                      <a:r>
                        <a:rPr lang="fr-FR" sz="1000" b="0" kern="1200" dirty="0">
                          <a:solidFill>
                            <a:schemeClr val="tx1"/>
                          </a:solidFill>
                          <a:latin typeface="+mn-lt"/>
                          <a:ea typeface="+mn-ea"/>
                          <a:cs typeface="+mn-cs"/>
                        </a:rPr>
                        <a:t>Automation consultant for Automation Développement Center team</a:t>
                      </a:r>
                    </a:p>
                    <a:p>
                      <a:pPr marL="100013" marR="0" lvl="1" indent="-100013" algn="l" defTabSz="957816" rtl="0" eaLnBrk="1" fontAlgn="ctr" latinLnBrk="0" hangingPunct="1">
                        <a:lnSpc>
                          <a:spcPct val="100000"/>
                        </a:lnSpc>
                        <a:spcBef>
                          <a:spcPts val="0"/>
                        </a:spcBef>
                        <a:spcAft>
                          <a:spcPts val="0"/>
                        </a:spcAft>
                        <a:buClr>
                          <a:srgbClr val="DE3819"/>
                        </a:buClr>
                        <a:buSzPct val="80000"/>
                        <a:buFont typeface="Arial" pitchFamily="34" charset="0"/>
                        <a:buChar char="•"/>
                        <a:tabLst>
                          <a:tab pos="1344613" algn="l"/>
                        </a:tabLst>
                        <a:defRPr/>
                      </a:pPr>
                      <a:r>
                        <a:rPr lang="fr-FR" sz="1000" b="0" kern="1200" dirty="0">
                          <a:solidFill>
                            <a:schemeClr val="tx1"/>
                          </a:solidFill>
                          <a:latin typeface="+mn-lt"/>
                          <a:ea typeface="+mn-ea"/>
                          <a:cs typeface="+mn-cs"/>
                        </a:rPr>
                        <a:t>Animation for the CNI </a:t>
                      </a:r>
                      <a:r>
                        <a:rPr lang="fr-FR" sz="1000" b="0" kern="1200" dirty="0" err="1">
                          <a:solidFill>
                            <a:schemeClr val="tx1"/>
                          </a:solidFill>
                          <a:latin typeface="+mn-lt"/>
                          <a:ea typeface="+mn-ea"/>
                          <a:cs typeface="+mn-cs"/>
                        </a:rPr>
                        <a:t>tribe</a:t>
                      </a:r>
                      <a:endParaRPr lang="fr-FR" sz="10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3404747"/>
                  </a:ext>
                </a:extLst>
              </a:tr>
              <a:tr h="0">
                <a:tc>
                  <a:txBody>
                    <a:bodyPr/>
                    <a:lstStyle/>
                    <a:p>
                      <a:endParaRPr lang="fr-FR" b="0" dirty="0"/>
                    </a:p>
                  </a:txBody>
                  <a:tcPr>
                    <a:lnL w="1270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vMerge="1">
                  <a:txBody>
                    <a:bodyPr/>
                    <a:lstStyle/>
                    <a:p>
                      <a:endParaRPr lang="fr-FR"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13111250"/>
                  </a:ext>
                </a:extLst>
              </a:tr>
            </a:tbl>
          </a:graphicData>
        </a:graphic>
      </p:graphicFrame>
      <p:sp>
        <p:nvSpPr>
          <p:cNvPr id="3" name="Rectangle 2">
            <a:extLst>
              <a:ext uri="{FF2B5EF4-FFF2-40B4-BE49-F238E27FC236}">
                <a16:creationId xmlns:a16="http://schemas.microsoft.com/office/drawing/2014/main" id="{09741756-A7CD-4347-B61B-F09807FC53E0}"/>
              </a:ext>
            </a:extLst>
          </p:cNvPr>
          <p:cNvSpPr/>
          <p:nvPr/>
        </p:nvSpPr>
        <p:spPr>
          <a:xfrm>
            <a:off x="9048328" y="-1001401"/>
            <a:ext cx="1277923" cy="537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Tree>
    <p:extLst>
      <p:ext uri="{BB962C8B-B14F-4D97-AF65-F5344CB8AC3E}">
        <p14:creationId xmlns:p14="http://schemas.microsoft.com/office/powerpoint/2010/main" val="487402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Architecture</a:t>
            </a:r>
          </a:p>
        </p:txBody>
      </p:sp>
      <p:pic>
        <p:nvPicPr>
          <p:cNvPr id="1028" name="Picture 4">
            <a:extLst>
              <a:ext uri="{FF2B5EF4-FFF2-40B4-BE49-F238E27FC236}">
                <a16:creationId xmlns:a16="http://schemas.microsoft.com/office/drawing/2014/main" id="{35B9A0FB-464C-4D66-9BC8-39D37486C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812" y="4941168"/>
            <a:ext cx="833437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lf-service Business Intelligence for Amazon RDS - Holistics |  Self-service BI Platform">
            <a:extLst>
              <a:ext uri="{FF2B5EF4-FFF2-40B4-BE49-F238E27FC236}">
                <a16:creationId xmlns:a16="http://schemas.microsoft.com/office/drawing/2014/main" id="{8011F564-E39B-4EB0-87BA-7594ECADD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1531" y="865433"/>
            <a:ext cx="1814702" cy="113099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orking with AWS EKS — An Introduction | by Akshaya Balaji | Medium">
            <a:extLst>
              <a:ext uri="{FF2B5EF4-FFF2-40B4-BE49-F238E27FC236}">
                <a16:creationId xmlns:a16="http://schemas.microsoft.com/office/drawing/2014/main" id="{888B6C10-83D3-4BB8-B0C2-5BB5B60A9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4525" y="2317754"/>
            <a:ext cx="1474465" cy="13610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suels &amp; logos | WordPress.org Français">
            <a:extLst>
              <a:ext uri="{FF2B5EF4-FFF2-40B4-BE49-F238E27FC236}">
                <a16:creationId xmlns:a16="http://schemas.microsoft.com/office/drawing/2014/main" id="{0703C51C-6594-4ED6-903D-F307A2A4BD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2890" y="2301863"/>
            <a:ext cx="2409941" cy="12994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at is Elastic Load Balancer?">
            <a:extLst>
              <a:ext uri="{FF2B5EF4-FFF2-40B4-BE49-F238E27FC236}">
                <a16:creationId xmlns:a16="http://schemas.microsoft.com/office/drawing/2014/main" id="{03915162-4570-4B96-9C3B-5A5061ABD7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60963" y="2461226"/>
            <a:ext cx="1039498" cy="103949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pprendre et Maitriser Terraform l'outil d'Infrastructure As Code">
            <a:extLst>
              <a:ext uri="{FF2B5EF4-FFF2-40B4-BE49-F238E27FC236}">
                <a16:creationId xmlns:a16="http://schemas.microsoft.com/office/drawing/2014/main" id="{D48000DB-F6FE-495C-ABA5-16C84006AE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907" y="4614184"/>
            <a:ext cx="1357498" cy="13574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itHub - Téléchargement gratuit - 2022 Dernière version">
            <a:extLst>
              <a:ext uri="{FF2B5EF4-FFF2-40B4-BE49-F238E27FC236}">
                <a16:creationId xmlns:a16="http://schemas.microsoft.com/office/drawing/2014/main" id="{39959FC0-C58D-47DF-B411-BE18456521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2" y="2179083"/>
            <a:ext cx="2202315" cy="12332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onnect to AWS IAM API from MuleSoft.">
            <a:extLst>
              <a:ext uri="{FF2B5EF4-FFF2-40B4-BE49-F238E27FC236}">
                <a16:creationId xmlns:a16="http://schemas.microsoft.com/office/drawing/2014/main" id="{16F9C458-A0FE-46F6-A933-B3BDD1ADF9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9813" y="2092973"/>
            <a:ext cx="2962275" cy="154305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s AWS Fargate &quot;Serverless&quot;? | Trek10">
            <a:extLst>
              <a:ext uri="{FF2B5EF4-FFF2-40B4-BE49-F238E27FC236}">
                <a16:creationId xmlns:a16="http://schemas.microsoft.com/office/drawing/2014/main" id="{ADDA757B-0F27-4D36-A08C-5135B59900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08990" y="1299480"/>
            <a:ext cx="2275264" cy="119634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EC2 : Comment crée une instance sur AWS - SysReseau.net">
            <a:extLst>
              <a:ext uri="{FF2B5EF4-FFF2-40B4-BE49-F238E27FC236}">
                <a16:creationId xmlns:a16="http://schemas.microsoft.com/office/drawing/2014/main" id="{DFEC15C3-D3BF-4446-9BEB-14BBDDF182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3526" y="2739687"/>
            <a:ext cx="1474466" cy="157638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ésultat de recherche d'images pour &quot;logo aws efs&quot;">
            <a:extLst>
              <a:ext uri="{FF2B5EF4-FFF2-40B4-BE49-F238E27FC236}">
                <a16:creationId xmlns:a16="http://schemas.microsoft.com/office/drawing/2014/main" id="{D45D382B-1217-4EA5-A847-C7726A309A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78299" y="3538401"/>
            <a:ext cx="1257300" cy="1209675"/>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GitHub Actions · GitHub">
            <a:extLst>
              <a:ext uri="{FF2B5EF4-FFF2-40B4-BE49-F238E27FC236}">
                <a16:creationId xmlns:a16="http://schemas.microsoft.com/office/drawing/2014/main" id="{AE69A047-4295-4777-9978-BD6E9FC971F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7907" y="3429000"/>
            <a:ext cx="893598" cy="893598"/>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Creating a Custom VPC in AWS. In this article, we are going to create… | by  Kunal Yadav | Level Up Coding">
            <a:extLst>
              <a:ext uri="{FF2B5EF4-FFF2-40B4-BE49-F238E27FC236}">
                <a16:creationId xmlns:a16="http://schemas.microsoft.com/office/drawing/2014/main" id="{11BD5397-06FA-4F25-9334-A77F42485D8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1539" y="3467416"/>
            <a:ext cx="1247758" cy="848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919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03512" y="3019325"/>
            <a:ext cx="4248472" cy="70653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4000" b="0" i="0" u="none" strike="noStrike" kern="1200" cap="all" spc="-6" normalizeH="0" baseline="0" noProof="0" dirty="0">
                <a:ln>
                  <a:noFill/>
                </a:ln>
                <a:solidFill>
                  <a:schemeClr val="bg1"/>
                </a:solidFill>
                <a:effectLst/>
                <a:uLnTx/>
                <a:uFillTx/>
                <a:latin typeface="Ubuntu Light"/>
                <a:ea typeface="+mj-ea"/>
                <a:cs typeface="Ubuntu Light"/>
              </a:rPr>
              <a:t>practice</a:t>
            </a:r>
            <a:endParaRPr kumimoji="0" lang="en-US" sz="4000"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4006703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Objectif</a:t>
            </a:r>
          </a:p>
        </p:txBody>
      </p:sp>
      <p:sp>
        <p:nvSpPr>
          <p:cNvPr id="5" name="Text Placeholder 4"/>
          <p:cNvSpPr>
            <a:spLocks noGrp="1"/>
          </p:cNvSpPr>
          <p:nvPr>
            <p:ph type="body" sz="quarter" idx="10"/>
          </p:nvPr>
        </p:nvSpPr>
        <p:spPr>
          <a:xfrm>
            <a:off x="479376" y="1412776"/>
            <a:ext cx="11379201" cy="4570674"/>
          </a:xfrm>
        </p:spPr>
        <p:txBody>
          <a:bodyPr/>
          <a:lstStyle/>
          <a:p>
            <a:pPr lvl="1">
              <a:lnSpc>
                <a:spcPct val="150000"/>
              </a:lnSpc>
            </a:pPr>
            <a:r>
              <a:rPr lang="fr-FR" dirty="0"/>
              <a:t>Dans ce </a:t>
            </a:r>
            <a:r>
              <a:rPr lang="fr-FR" dirty="0" err="1"/>
              <a:t>lab</a:t>
            </a:r>
            <a:r>
              <a:rPr lang="fr-FR" dirty="0"/>
              <a:t> vous allez : </a:t>
            </a:r>
          </a:p>
          <a:p>
            <a:pPr lvl="1">
              <a:lnSpc>
                <a:spcPct val="150000"/>
              </a:lnSpc>
            </a:pPr>
            <a:r>
              <a:rPr lang="fr-FR" dirty="0"/>
              <a:t>Déployer les ressources nécessaires à la création d’un cluster EKS (VPC, </a:t>
            </a:r>
            <a:r>
              <a:rPr lang="fr-FR" dirty="0" err="1"/>
              <a:t>subnets</a:t>
            </a:r>
            <a:r>
              <a:rPr lang="fr-FR" dirty="0"/>
              <a:t>, IGW, NGW, route table…)</a:t>
            </a:r>
          </a:p>
          <a:p>
            <a:pPr lvl="1"/>
            <a:r>
              <a:rPr lang="fr-FR" dirty="0"/>
              <a:t>Configurer une instance EC2 et installer les outils pour l’administration d’un cluster EKS et la réalisation du TP :</a:t>
            </a:r>
          </a:p>
          <a:p>
            <a:pPr lvl="2"/>
            <a:r>
              <a:rPr lang="fr-FR" dirty="0" err="1"/>
              <a:t>Kubectl</a:t>
            </a:r>
            <a:r>
              <a:rPr lang="fr-FR" dirty="0"/>
              <a:t> : Outil générique d’administration des clusters K8S</a:t>
            </a:r>
          </a:p>
          <a:p>
            <a:pPr lvl="2"/>
            <a:r>
              <a:rPr lang="fr-FR" dirty="0" err="1"/>
              <a:t>Eksctl</a:t>
            </a:r>
            <a:r>
              <a:rPr lang="fr-FR" dirty="0"/>
              <a:t> : Outil propriétaire d’AWS pour l’administration des clusters EKS</a:t>
            </a:r>
          </a:p>
          <a:p>
            <a:pPr lvl="2"/>
            <a:r>
              <a:rPr lang="fr-FR" dirty="0"/>
              <a:t>AWS CLI : Outil CLI d’administration AWS, y compris EKS (complémentaire à </a:t>
            </a:r>
            <a:r>
              <a:rPr lang="fr-FR" dirty="0" err="1"/>
              <a:t>eksctl</a:t>
            </a:r>
            <a:r>
              <a:rPr lang="fr-FR" dirty="0"/>
              <a:t>)</a:t>
            </a:r>
          </a:p>
          <a:p>
            <a:pPr lvl="2"/>
            <a:r>
              <a:rPr lang="fr-FR" dirty="0"/>
              <a:t>GIT : afin de récupérer les </a:t>
            </a:r>
            <a:r>
              <a:rPr lang="fr-FR" dirty="0" err="1"/>
              <a:t>manifest</a:t>
            </a:r>
            <a:r>
              <a:rPr lang="fr-FR" dirty="0"/>
              <a:t> K8S (</a:t>
            </a:r>
            <a:r>
              <a:rPr lang="fr-FR" dirty="0" err="1"/>
              <a:t>yaml</a:t>
            </a:r>
            <a:r>
              <a:rPr lang="fr-FR" dirty="0"/>
              <a:t>) et les appliquer sur votre cluster EKS.</a:t>
            </a:r>
          </a:p>
          <a:p>
            <a:pPr lvl="1">
              <a:lnSpc>
                <a:spcPct val="150000"/>
              </a:lnSpc>
            </a:pPr>
            <a:r>
              <a:rPr lang="fr-FR" dirty="0"/>
              <a:t>Déployer un cluster EKS avec 2 </a:t>
            </a:r>
            <a:r>
              <a:rPr lang="fr-FR" dirty="0" err="1"/>
              <a:t>worker</a:t>
            </a:r>
            <a:r>
              <a:rPr lang="fr-FR" dirty="0"/>
              <a:t> </a:t>
            </a:r>
            <a:r>
              <a:rPr lang="fr-FR" dirty="0" err="1"/>
              <a:t>nodes</a:t>
            </a:r>
            <a:r>
              <a:rPr lang="fr-FR" dirty="0"/>
              <a:t>.</a:t>
            </a:r>
          </a:p>
          <a:p>
            <a:pPr lvl="1">
              <a:lnSpc>
                <a:spcPct val="150000"/>
              </a:lnSpc>
            </a:pPr>
            <a:r>
              <a:rPr lang="fr-FR" dirty="0"/>
              <a:t>Déployer une application NGINX containérisée.</a:t>
            </a:r>
          </a:p>
          <a:p>
            <a:pPr lvl="1">
              <a:lnSpc>
                <a:spcPct val="150000"/>
              </a:lnSpc>
            </a:pPr>
            <a:r>
              <a:rPr lang="fr-FR" dirty="0"/>
              <a:t>Upgrade un cluster EKS &amp; configurer un </a:t>
            </a:r>
            <a:r>
              <a:rPr lang="fr-FR" dirty="0" err="1"/>
              <a:t>fargate</a:t>
            </a:r>
            <a:r>
              <a:rPr lang="fr-FR" dirty="0"/>
              <a:t> profile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643ED1-C76C-408F-8623-1D076CEBCE8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3372" y="188640"/>
            <a:ext cx="10729191" cy="5904655"/>
          </a:xfrm>
          <a:prstGeom prst="rect">
            <a:avLst/>
          </a:prstGeom>
          <a:noFill/>
          <a:ln>
            <a:noFill/>
          </a:ln>
        </p:spPr>
      </p:pic>
      <p:sp>
        <p:nvSpPr>
          <p:cNvPr id="4" name="Title 3"/>
          <p:cNvSpPr>
            <a:spLocks noGrp="1"/>
          </p:cNvSpPr>
          <p:nvPr>
            <p:ph type="title"/>
          </p:nvPr>
        </p:nvSpPr>
        <p:spPr/>
        <p:txBody>
          <a:bodyPr/>
          <a:lstStyle/>
          <a:p>
            <a:r>
              <a:rPr lang="en-GB" dirty="0"/>
              <a:t>HLD</a:t>
            </a:r>
          </a:p>
        </p:txBody>
      </p:sp>
    </p:spTree>
    <p:extLst>
      <p:ext uri="{BB962C8B-B14F-4D97-AF65-F5344CB8AC3E}">
        <p14:creationId xmlns:p14="http://schemas.microsoft.com/office/powerpoint/2010/main" val="2488978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1703512" y="2403772"/>
            <a:ext cx="4248472" cy="132209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4000" b="0" i="0" u="none" strike="noStrike" kern="1200" cap="all" spc="-6" normalizeH="0" baseline="0" noProof="0" dirty="0">
                <a:ln>
                  <a:noFill/>
                </a:ln>
                <a:solidFill>
                  <a:schemeClr val="bg1"/>
                </a:solidFill>
                <a:effectLst/>
                <a:uLnTx/>
                <a:uFillTx/>
                <a:latin typeface="Ubuntu Light"/>
                <a:ea typeface="+mj-ea"/>
                <a:cs typeface="Ubuntu Light"/>
              </a:rPr>
              <a:t>Comments &amp; feedback</a:t>
            </a:r>
            <a:endParaRPr kumimoji="0" lang="en-US" sz="4000"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3880886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1644650"/>
            <a:ext cx="8547100" cy="356711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GET THE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FUTURE</a:t>
            </a:r>
            <a:br>
              <a:rPr kumimoji="0" lang="en-GB" sz="8000" b="1" i="0" u="none" strike="noStrike" kern="1200" cap="all" spc="0" normalizeH="0" baseline="0" noProof="0" dirty="0">
                <a:ln>
                  <a:noFill/>
                </a:ln>
                <a:solidFill>
                  <a:schemeClr val="bg1"/>
                </a:solidFill>
                <a:effectLst/>
                <a:uLnTx/>
                <a:uFillTx/>
                <a:latin typeface="+mn-lt"/>
                <a:ea typeface="+mn-ea"/>
                <a:cs typeface="+mn-cs"/>
              </a:rPr>
            </a:br>
            <a:r>
              <a:rPr kumimoji="0" lang="en-GB" sz="8000" b="1" i="0" u="none" strike="noStrike" kern="1200" cap="all" spc="0" normalizeH="0" baseline="0" noProof="0" dirty="0">
                <a:ln>
                  <a:noFill/>
                </a:ln>
                <a:solidFill>
                  <a:schemeClr val="bg1"/>
                </a:solidFill>
                <a:effectLst/>
                <a:uLnTx/>
                <a:uFillTx/>
                <a:latin typeface="+mn-lt"/>
                <a:ea typeface="+mn-ea"/>
                <a:cs typeface="+mn-cs"/>
              </a:rPr>
              <a:t>	YOU WANT</a:t>
            </a:r>
          </a:p>
        </p:txBody>
      </p:sp>
      <p:sp>
        <p:nvSpPr>
          <p:cNvPr id="4" name="Subtitle 3">
            <a:extLst>
              <a:ext uri="{FF2B5EF4-FFF2-40B4-BE49-F238E27FC236}">
                <a16:creationId xmlns:a16="http://schemas.microsoft.com/office/drawing/2014/main" id="{9EFB4F0C-582D-4C12-B5AC-EA88D439954E}"/>
              </a:ext>
            </a:extLst>
          </p:cNvPr>
          <p:cNvSpPr>
            <a:spLocks noGrp="1"/>
          </p:cNvSpPr>
          <p:nvPr>
            <p:ph type="subTitle" idx="1"/>
          </p:nvPr>
        </p:nvSpPr>
        <p:spPr>
          <a:xfrm>
            <a:off x="457200" y="6018063"/>
            <a:ext cx="11277600" cy="822325"/>
          </a:xfrm>
        </p:spPr>
        <p:txBody>
          <a:bodyPr/>
          <a:lstStyle/>
          <a:p>
            <a:pPr algn="r"/>
            <a:r>
              <a:rPr lang="en-US" dirty="0"/>
              <a:t>capgemini.com</a:t>
            </a:r>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9B2D289-1236-364B-9E53-7DF05CDFC930}"/>
              </a:ext>
            </a:extLst>
          </p:cNvPr>
          <p:cNvSpPr>
            <a:spLocks noGrp="1"/>
          </p:cNvSpPr>
          <p:nvPr>
            <p:ph type="title" idx="4294967295"/>
          </p:nvPr>
        </p:nvSpPr>
        <p:spPr>
          <a:xfrm>
            <a:off x="6536184" y="2939130"/>
            <a:ext cx="2219960" cy="229615"/>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Ubuntu" panose="020B0504030602030204" pitchFamily="34" charset="0"/>
                <a:ea typeface="+mn-ea"/>
                <a:cs typeface="+mn-cs"/>
              </a:rPr>
              <a:t>About Capgemini</a:t>
            </a:r>
          </a:p>
        </p:txBody>
      </p:sp>
      <p:sp>
        <p:nvSpPr>
          <p:cNvPr id="18" name="Rectangle 17">
            <a:extLst>
              <a:ext uri="{FF2B5EF4-FFF2-40B4-BE49-F238E27FC236}">
                <a16:creationId xmlns:a16="http://schemas.microsoft.com/office/drawing/2014/main" id="{208CE49A-DF70-704F-B1B3-609712CC9C64}"/>
              </a:ext>
            </a:extLst>
          </p:cNvPr>
          <p:cNvSpPr/>
          <p:nvPr/>
        </p:nvSpPr>
        <p:spPr>
          <a:xfrm>
            <a:off x="6536185" y="3318394"/>
            <a:ext cx="4528367"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GB" sz="900" dirty="0">
                <a:solidFill>
                  <a:schemeClr val="bg1"/>
                </a:solidFill>
                <a:effectLst/>
                <a:ea typeface="Verdana" panose="020B060403050404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325,000 team members more than 50 countries. With its strong 55-year heritage and deep industry expertise, Capgemini is trusted by its clients to address the entire breadth of their business needs, from strategy and design to operations, </a:t>
            </a:r>
            <a:r>
              <a:rPr lang="en-US" sz="900" dirty="0">
                <a:solidFill>
                  <a:schemeClr val="bg1"/>
                </a:solidFill>
                <a:effectLst/>
                <a:ea typeface="Verdana" panose="020B0604030504040204" pitchFamily="34" charset="0"/>
              </a:rPr>
              <a:t>fueled</a:t>
            </a:r>
            <a:r>
              <a:rPr lang="en-GB" sz="900" dirty="0">
                <a:solidFill>
                  <a:schemeClr val="bg1"/>
                </a:solidFill>
                <a:effectLst/>
                <a:ea typeface="Verdana" panose="020B0604030504040204" pitchFamily="34" charset="0"/>
              </a:rPr>
              <a:t> by the fast evolving and innovative world of cloud, data, AI, connectivity, software, digital engineering and platforms. The Group reported in 2021 global revenues of €18 billion.</a:t>
            </a:r>
            <a:endParaRPr lang="en-US" sz="900" dirty="0">
              <a:solidFill>
                <a:schemeClr val="bg1"/>
              </a:solidFill>
              <a:effectLst/>
              <a:ea typeface="Verdana" panose="020B0604030504040204" pitchFamily="34" charset="0"/>
            </a:endParaRPr>
          </a:p>
        </p:txBody>
      </p:sp>
      <p:sp>
        <p:nvSpPr>
          <p:cNvPr id="19" name="Rectangle 18">
            <a:extLst>
              <a:ext uri="{FF2B5EF4-FFF2-40B4-BE49-F238E27FC236}">
                <a16:creationId xmlns:a16="http://schemas.microsoft.com/office/drawing/2014/main" id="{4EB6E078-947A-8242-837C-CEA45876B3E9}"/>
              </a:ext>
            </a:extLst>
          </p:cNvPr>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spTree>
    <p:extLst>
      <p:ext uri="{BB962C8B-B14F-4D97-AF65-F5344CB8AC3E}">
        <p14:creationId xmlns:p14="http://schemas.microsoft.com/office/powerpoint/2010/main" val="90301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2997319"/>
            <a:ext cx="85471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YOUR TURN</a:t>
            </a:r>
          </a:p>
        </p:txBody>
      </p:sp>
    </p:spTree>
    <p:extLst>
      <p:ext uri="{BB962C8B-B14F-4D97-AF65-F5344CB8AC3E}">
        <p14:creationId xmlns:p14="http://schemas.microsoft.com/office/powerpoint/2010/main" val="48493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a:extLst>
              <a:ext uri="{FF2B5EF4-FFF2-40B4-BE49-F238E27FC236}">
                <a16:creationId xmlns:a16="http://schemas.microsoft.com/office/drawing/2014/main" id="{82321FBA-9126-4CE3-85AE-F46EBAC0B1F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771" y="1001031"/>
            <a:ext cx="8816231" cy="4210732"/>
          </a:xfrm>
          <a:prstGeom prst="rect">
            <a:avLst/>
          </a:prstGeom>
        </p:spPr>
      </p:pic>
      <p:sp>
        <p:nvSpPr>
          <p:cNvPr id="3" name="Text Placeholder 2">
            <a:extLst>
              <a:ext uri="{FF2B5EF4-FFF2-40B4-BE49-F238E27FC236}">
                <a16:creationId xmlns:a16="http://schemas.microsoft.com/office/drawing/2014/main" id="{F84584AC-DBBE-4B47-9A7E-7A7C2D8CF196}"/>
              </a:ext>
            </a:extLst>
          </p:cNvPr>
          <p:cNvSpPr>
            <a:spLocks noGrp="1"/>
          </p:cNvSpPr>
          <p:nvPr>
            <p:ph type="title" idx="4294967295"/>
          </p:nvPr>
        </p:nvSpPr>
        <p:spPr>
          <a:xfrm>
            <a:off x="3644900" y="2997319"/>
            <a:ext cx="8547100" cy="86177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GB" sz="8000" b="1" i="0" u="none" strike="noStrike" kern="1200" cap="all" spc="0" normalizeH="0" baseline="0" noProof="0" dirty="0">
                <a:ln>
                  <a:noFill/>
                </a:ln>
                <a:solidFill>
                  <a:schemeClr val="bg1"/>
                </a:solidFill>
                <a:effectLst/>
                <a:uLnTx/>
                <a:uFillTx/>
                <a:latin typeface="+mn-lt"/>
                <a:ea typeface="+mn-ea"/>
                <a:cs typeface="+mn-cs"/>
              </a:rPr>
              <a:t>agenda</a:t>
            </a:r>
          </a:p>
        </p:txBody>
      </p:sp>
    </p:spTree>
    <p:extLst>
      <p:ext uri="{BB962C8B-B14F-4D97-AF65-F5344CB8AC3E}">
        <p14:creationId xmlns:p14="http://schemas.microsoft.com/office/powerpoint/2010/main" val="168601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21A34FC1-D627-4971-AEEC-E01EDBA70A46}"/>
              </a:ext>
              <a:ext uri="{C183D7F6-B498-43B3-948B-1728B52AA6E4}">
                <adec:decorative xmlns:adec="http://schemas.microsoft.com/office/drawing/2017/decorative" val="1"/>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p:pic>
      <p:sp>
        <p:nvSpPr>
          <p:cNvPr id="9" name="Rectangle 8">
            <a:extLst>
              <a:ext uri="{FF2B5EF4-FFF2-40B4-BE49-F238E27FC236}">
                <a16:creationId xmlns:a16="http://schemas.microsoft.com/office/drawing/2014/main" id="{CF1962CF-EF97-412C-B792-066A1C9D2733}"/>
              </a:ext>
              <a:ext uri="{C183D7F6-B498-43B3-948B-1728B52AA6E4}">
                <adec:decorative xmlns:adec="http://schemas.microsoft.com/office/drawing/2017/decorative" val="1"/>
              </a:ext>
            </a:extLst>
          </p:cNvPr>
          <p:cNvSpPr/>
          <p:nvPr/>
        </p:nvSpPr>
        <p:spPr bwMode="white">
          <a:xfrm>
            <a:off x="1624995" y="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849">
              <a:solidFill>
                <a:schemeClr val="tx1"/>
              </a:solidFill>
              <a:latin typeface="+mj-lt"/>
            </a:endParaRPr>
          </a:p>
        </p:txBody>
      </p:sp>
      <p:sp>
        <p:nvSpPr>
          <p:cNvPr id="11" name="object 5">
            <a:extLst>
              <a:ext uri="{FF2B5EF4-FFF2-40B4-BE49-F238E27FC236}">
                <a16:creationId xmlns:a16="http://schemas.microsoft.com/office/drawing/2014/main" id="{14918BB1-58F4-42AC-859A-E60DF368D314}"/>
              </a:ext>
            </a:extLst>
          </p:cNvPr>
          <p:cNvSpPr txBox="1">
            <a:spLocks noGrp="1"/>
          </p:cNvSpPr>
          <p:nvPr>
            <p:ph type="title" idx="4294967295"/>
          </p:nvPr>
        </p:nvSpPr>
        <p:spPr>
          <a:xfrm>
            <a:off x="2008055" y="3019325"/>
            <a:ext cx="3797300" cy="70653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marL="7701" marR="3081" lvl="0" indent="0" algn="l" defTabSz="1507846" rtl="0" eaLnBrk="1" fontAlgn="auto" latinLnBrk="0" hangingPunct="1">
              <a:lnSpc>
                <a:spcPct val="100000"/>
              </a:lnSpc>
              <a:spcBef>
                <a:spcPts val="0"/>
              </a:spcBef>
              <a:spcAft>
                <a:spcPts val="0"/>
              </a:spcAft>
              <a:buClrTx/>
              <a:buSzTx/>
              <a:buFontTx/>
              <a:buNone/>
              <a:tabLst/>
              <a:defRPr/>
            </a:pPr>
            <a:r>
              <a:rPr kumimoji="0" lang="en-US" sz="4000" b="0" i="0" u="none" strike="noStrike" kern="1200" cap="all" spc="-6" normalizeH="0" baseline="0" noProof="0" dirty="0">
                <a:ln>
                  <a:noFill/>
                </a:ln>
                <a:solidFill>
                  <a:schemeClr val="bg1"/>
                </a:solidFill>
                <a:effectLst/>
                <a:uLnTx/>
                <a:uFillTx/>
                <a:latin typeface="Ubuntu Light"/>
                <a:ea typeface="+mj-ea"/>
                <a:cs typeface="Ubuntu Light"/>
              </a:rPr>
              <a:t>presentation</a:t>
            </a:r>
            <a:endParaRPr kumimoji="0" lang="en-US" sz="4000" b="0" i="0" u="none" strike="noStrike" kern="1200" cap="all" spc="0" normalizeH="0" baseline="0" noProof="0" dirty="0">
              <a:ln>
                <a:noFill/>
              </a:ln>
              <a:solidFill>
                <a:schemeClr val="accent2"/>
              </a:solidFill>
              <a:effectLst/>
              <a:uLnTx/>
              <a:uFillTx/>
              <a:latin typeface="Ubuntu Light"/>
              <a:ea typeface="+mj-ea"/>
              <a:cs typeface="Ubuntu Light"/>
            </a:endParaRPr>
          </a:p>
        </p:txBody>
      </p:sp>
    </p:spTree>
    <p:extLst>
      <p:ext uri="{BB962C8B-B14F-4D97-AF65-F5344CB8AC3E}">
        <p14:creationId xmlns:p14="http://schemas.microsoft.com/office/powerpoint/2010/main" val="3745648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Elastic Kubernetes services</a:t>
            </a:r>
          </a:p>
        </p:txBody>
      </p:sp>
      <p:sp>
        <p:nvSpPr>
          <p:cNvPr id="6" name="Text Placeholder 5"/>
          <p:cNvSpPr>
            <a:spLocks noGrp="1"/>
          </p:cNvSpPr>
          <p:nvPr>
            <p:ph type="body" sz="quarter" idx="11"/>
          </p:nvPr>
        </p:nvSpPr>
        <p:spPr/>
        <p:txBody>
          <a:bodyPr/>
          <a:lstStyle/>
          <a:p>
            <a:r>
              <a:rPr lang="en-GB" dirty="0"/>
              <a:t>What is it ?</a:t>
            </a:r>
          </a:p>
        </p:txBody>
      </p:sp>
      <p:pic>
        <p:nvPicPr>
          <p:cNvPr id="1026" name="Picture 2" descr="Amazon Web Service for Kubernetes">
            <a:extLst>
              <a:ext uri="{FF2B5EF4-FFF2-40B4-BE49-F238E27FC236}">
                <a16:creationId xmlns:a16="http://schemas.microsoft.com/office/drawing/2014/main" id="{F784749E-29D9-4B39-997E-0D2CD85A3E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45" t="5101" r="9735" b="20414"/>
          <a:stretch/>
        </p:blipFill>
        <p:spPr bwMode="auto">
          <a:xfrm>
            <a:off x="7225416" y="2150415"/>
            <a:ext cx="4680521" cy="2537974"/>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1C23C055-D2C9-4285-B9C7-D7714134F94D}"/>
              </a:ext>
            </a:extLst>
          </p:cNvPr>
          <p:cNvSpPr txBox="1">
            <a:spLocks/>
          </p:cNvSpPr>
          <p:nvPr/>
        </p:nvSpPr>
        <p:spPr>
          <a:xfrm>
            <a:off x="263352" y="1907089"/>
            <a:ext cx="6803503" cy="5562600"/>
          </a:xfrm>
          <a:prstGeom prst="rect">
            <a:avLst/>
          </a:prstGeom>
        </p:spPr>
        <p:txBody>
          <a:bodyPr vert="horz" lIns="0" tIns="0" rIns="0" bIns="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accent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nSpc>
                <a:spcPct val="150000"/>
              </a:lnSpc>
              <a:buFont typeface="Wingdings" panose="05000000000000000000" pitchFamily="2" charset="2"/>
              <a:buChar char="§"/>
            </a:pPr>
            <a:r>
              <a:rPr lang="en-US" dirty="0"/>
              <a:t>Amazon EKS is a managed service for running Kubernetes on AWS and on-premises</a:t>
            </a:r>
          </a:p>
          <a:p>
            <a:pPr lvl="2">
              <a:lnSpc>
                <a:spcPct val="150000"/>
              </a:lnSpc>
              <a:buFont typeface="Wingdings" panose="05000000000000000000" pitchFamily="2" charset="2"/>
              <a:buChar char="§"/>
            </a:pPr>
            <a:r>
              <a:rPr lang="en-US" dirty="0">
                <a:solidFill>
                  <a:srgbClr val="000000"/>
                </a:solidFill>
              </a:rPr>
              <a:t>Amazon EKS can run on Amazon EC2 or AWS </a:t>
            </a:r>
            <a:r>
              <a:rPr lang="en-US" dirty="0" err="1">
                <a:solidFill>
                  <a:srgbClr val="000000"/>
                </a:solidFill>
              </a:rPr>
              <a:t>Fargate</a:t>
            </a:r>
            <a:r>
              <a:rPr lang="en-US" dirty="0">
                <a:solidFill>
                  <a:srgbClr val="000000"/>
                </a:solidFill>
              </a:rPr>
              <a:t> (Worker less) </a:t>
            </a:r>
          </a:p>
          <a:p>
            <a:pPr lvl="2">
              <a:lnSpc>
                <a:spcPct val="150000"/>
              </a:lnSpc>
              <a:buFont typeface="Wingdings" panose="05000000000000000000" pitchFamily="2" charset="2"/>
              <a:buChar char="§"/>
            </a:pPr>
            <a:r>
              <a:rPr lang="en-US" dirty="0">
                <a:solidFill>
                  <a:srgbClr val="000000"/>
                </a:solidFill>
              </a:rPr>
              <a:t>Integrates with Application Load Balancers, AWS IAM for RBAC and Amazon VPC</a:t>
            </a:r>
          </a:p>
          <a:p>
            <a:pPr lvl="2">
              <a:lnSpc>
                <a:spcPct val="150000"/>
              </a:lnSpc>
              <a:buFont typeface="Wingdings" panose="05000000000000000000" pitchFamily="2" charset="2"/>
              <a:buChar char="§"/>
            </a:pPr>
            <a:r>
              <a:rPr lang="en-US" dirty="0">
                <a:solidFill>
                  <a:srgbClr val="000000"/>
                </a:solidFill>
              </a:rPr>
              <a:t>EKS runs the Kubernetes control plane across three AZs to ensure high availability, and automatically detects and replaces unhealthy control plane nodes..</a:t>
            </a:r>
          </a:p>
          <a:p>
            <a:pPr marL="177800" lvl="2" indent="0">
              <a:buNone/>
            </a:pPr>
            <a:endParaRPr lang="en-US" dirty="0"/>
          </a:p>
        </p:txBody>
      </p:sp>
    </p:spTree>
    <p:extLst>
      <p:ext uri="{BB962C8B-B14F-4D97-AF65-F5344CB8AC3E}">
        <p14:creationId xmlns:p14="http://schemas.microsoft.com/office/powerpoint/2010/main" val="2627320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04812" y="174660"/>
            <a:ext cx="10947772" cy="716711"/>
          </a:xfrm>
        </p:spPr>
        <p:txBody>
          <a:bodyPr/>
          <a:lstStyle/>
          <a:p>
            <a:r>
              <a:rPr lang="en-GB" dirty="0"/>
              <a:t>K8S “vanilla” architecture</a:t>
            </a:r>
          </a:p>
        </p:txBody>
      </p:sp>
      <p:pic>
        <p:nvPicPr>
          <p:cNvPr id="9218" name="Picture 2" descr="Kubernetes, son architecture – Gekko">
            <a:extLst>
              <a:ext uri="{FF2B5EF4-FFF2-40B4-BE49-F238E27FC236}">
                <a16:creationId xmlns:a16="http://schemas.microsoft.com/office/drawing/2014/main" id="{FEEFC2B7-B247-4A02-838F-026EC4B968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639323"/>
            <a:ext cx="10020300" cy="561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141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KS Data plane network connectivity">
            <a:extLst>
              <a:ext uri="{FF2B5EF4-FFF2-40B4-BE49-F238E27FC236}">
                <a16:creationId xmlns:a16="http://schemas.microsoft.com/office/drawing/2014/main" id="{07C1087B-6499-4F73-8DFB-4CEA327852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41" t="2937" r="5048" b="8345"/>
          <a:stretch/>
        </p:blipFill>
        <p:spPr bwMode="auto">
          <a:xfrm>
            <a:off x="982154" y="891371"/>
            <a:ext cx="9793088" cy="56886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404812" y="174660"/>
            <a:ext cx="10947772" cy="716711"/>
          </a:xfrm>
        </p:spPr>
        <p:txBody>
          <a:bodyPr/>
          <a:lstStyle/>
          <a:p>
            <a:r>
              <a:rPr lang="en-GB" dirty="0"/>
              <a:t>AWS EKS ARCHITECTURE</a:t>
            </a:r>
          </a:p>
        </p:txBody>
      </p:sp>
    </p:spTree>
    <p:extLst>
      <p:ext uri="{BB962C8B-B14F-4D97-AF65-F5344CB8AC3E}">
        <p14:creationId xmlns:p14="http://schemas.microsoft.com/office/powerpoint/2010/main" val="113520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E0728C32-946B-4670-AE68-F6B314CA5B09}"/>
              </a:ext>
            </a:extLst>
          </p:cNvPr>
          <p:cNvSpPr>
            <a:spLocks noGrp="1"/>
          </p:cNvSpPr>
          <p:nvPr>
            <p:ph type="title"/>
          </p:nvPr>
        </p:nvSpPr>
        <p:spPr>
          <a:xfrm>
            <a:off x="152400" y="152400"/>
            <a:ext cx="6627290" cy="457200"/>
          </a:xfrm>
        </p:spPr>
        <p:txBody>
          <a:bodyPr/>
          <a:lstStyle/>
          <a:p>
            <a:r>
              <a:rPr lang="en-US" dirty="0"/>
              <a:t>Advantage of AWS EKS</a:t>
            </a:r>
          </a:p>
        </p:txBody>
      </p:sp>
      <p:sp>
        <p:nvSpPr>
          <p:cNvPr id="4" name="Text Placeholder 3">
            <a:extLst>
              <a:ext uri="{FF2B5EF4-FFF2-40B4-BE49-F238E27FC236}">
                <a16:creationId xmlns:a16="http://schemas.microsoft.com/office/drawing/2014/main" id="{858372E5-8D46-4B8D-9E0E-B1D43F627FF5}"/>
              </a:ext>
            </a:extLst>
          </p:cNvPr>
          <p:cNvSpPr>
            <a:spLocks noGrp="1"/>
          </p:cNvSpPr>
          <p:nvPr>
            <p:ph type="body" sz="quarter" idx="11"/>
          </p:nvPr>
        </p:nvSpPr>
        <p:spPr>
          <a:xfrm>
            <a:off x="586946" y="996779"/>
            <a:ext cx="6803503" cy="5562600"/>
          </a:xfrm>
        </p:spPr>
        <p:txBody>
          <a:bodyPr>
            <a:normAutofit/>
          </a:bodyPr>
          <a:lstStyle/>
          <a:p>
            <a:pPr lvl="2">
              <a:lnSpc>
                <a:spcPct val="150000"/>
              </a:lnSpc>
              <a:buFont typeface="Wingdings" panose="05000000000000000000" pitchFamily="2" charset="2"/>
              <a:buChar char="§"/>
            </a:pPr>
            <a:r>
              <a:rPr lang="en-US" dirty="0"/>
              <a:t>You don’t have to install, operate, and maintain your Kubernetes control plane.</a:t>
            </a:r>
          </a:p>
          <a:p>
            <a:pPr lvl="2">
              <a:lnSpc>
                <a:spcPct val="150000"/>
              </a:lnSpc>
              <a:buFont typeface="Wingdings" panose="05000000000000000000" pitchFamily="2" charset="2"/>
              <a:buChar char="§"/>
            </a:pPr>
            <a:r>
              <a:rPr lang="en-US" b="0" i="0" dirty="0">
                <a:solidFill>
                  <a:srgbClr val="000000"/>
                </a:solidFill>
                <a:effectLst/>
              </a:rPr>
              <a:t>EKS allows you to </a:t>
            </a:r>
            <a:r>
              <a:rPr lang="en-US" b="1" i="0" dirty="0">
                <a:solidFill>
                  <a:srgbClr val="000000"/>
                </a:solidFill>
                <a:effectLst/>
              </a:rPr>
              <a:t>easily run tooling and plugins </a:t>
            </a:r>
            <a:r>
              <a:rPr lang="en-US" b="0" i="0" dirty="0">
                <a:solidFill>
                  <a:srgbClr val="000000"/>
                </a:solidFill>
                <a:effectLst/>
              </a:rPr>
              <a:t>developed by the Kubernetes open-source community. </a:t>
            </a:r>
          </a:p>
          <a:p>
            <a:pPr lvl="2">
              <a:lnSpc>
                <a:spcPct val="150000"/>
              </a:lnSpc>
              <a:buFont typeface="Wingdings" panose="05000000000000000000" pitchFamily="2" charset="2"/>
              <a:buChar char="§"/>
            </a:pPr>
            <a:r>
              <a:rPr lang="en-US" b="0" i="0" dirty="0">
                <a:solidFill>
                  <a:srgbClr val="000000"/>
                </a:solidFill>
                <a:effectLst/>
              </a:rPr>
              <a:t>EKS </a:t>
            </a:r>
            <a:r>
              <a:rPr lang="en-US" b="1" i="0" dirty="0">
                <a:solidFill>
                  <a:srgbClr val="000000"/>
                </a:solidFill>
                <a:effectLst/>
              </a:rPr>
              <a:t>automates load distribution and parallel processing.</a:t>
            </a:r>
            <a:endParaRPr lang="en-US" b="0" i="0" dirty="0">
              <a:solidFill>
                <a:srgbClr val="000000"/>
              </a:solidFill>
              <a:effectLst/>
            </a:endParaRPr>
          </a:p>
          <a:p>
            <a:pPr lvl="2">
              <a:lnSpc>
                <a:spcPct val="150000"/>
              </a:lnSpc>
              <a:buFont typeface="Wingdings" panose="05000000000000000000" pitchFamily="2" charset="2"/>
              <a:buChar char="§"/>
            </a:pPr>
            <a:r>
              <a:rPr lang="fr-FR" b="0" i="0" dirty="0">
                <a:solidFill>
                  <a:srgbClr val="000000"/>
                </a:solidFill>
                <a:effectLst/>
              </a:rPr>
              <a:t>EKS uses VPC networking.</a:t>
            </a:r>
          </a:p>
          <a:p>
            <a:pPr lvl="2">
              <a:lnSpc>
                <a:spcPct val="150000"/>
              </a:lnSpc>
              <a:buFont typeface="Wingdings" panose="05000000000000000000" pitchFamily="2" charset="2"/>
              <a:buChar char="§"/>
            </a:pPr>
            <a:r>
              <a:rPr lang="en-US" b="0" i="0" dirty="0">
                <a:solidFill>
                  <a:srgbClr val="000000"/>
                </a:solidFill>
                <a:effectLst/>
              </a:rPr>
              <a:t>Any application running on EKS is compatible with one running in your existing Kubernetes environment. You can migrate to EKS without applying any changes to the code.</a:t>
            </a:r>
          </a:p>
          <a:p>
            <a:pPr lvl="2">
              <a:lnSpc>
                <a:spcPct val="150000"/>
              </a:lnSpc>
              <a:buFont typeface="Wingdings" panose="05000000000000000000" pitchFamily="2" charset="2"/>
              <a:buChar char="§"/>
            </a:pPr>
            <a:r>
              <a:rPr lang="en-US" b="0" i="0" dirty="0">
                <a:solidFill>
                  <a:srgbClr val="000000"/>
                </a:solidFill>
                <a:effectLst/>
              </a:rPr>
              <a:t>Supports </a:t>
            </a:r>
            <a:r>
              <a:rPr lang="en-US" b="1" i="0" dirty="0">
                <a:solidFill>
                  <a:srgbClr val="000000"/>
                </a:solidFill>
                <a:effectLst/>
              </a:rPr>
              <a:t>EC2 spot instances </a:t>
            </a:r>
            <a:r>
              <a:rPr lang="en-US" b="0" i="0" dirty="0">
                <a:solidFill>
                  <a:srgbClr val="000000"/>
                </a:solidFill>
                <a:effectLst/>
              </a:rPr>
              <a:t>using managed node groups that follow spot best practices and allow some pretty great cost savings. </a:t>
            </a:r>
          </a:p>
          <a:p>
            <a:pPr lvl="2">
              <a:buFont typeface="Wingdings" panose="05000000000000000000" pitchFamily="2" charset="2"/>
              <a:buChar char="ü"/>
            </a:pPr>
            <a:endParaRPr lang="en-US" dirty="0"/>
          </a:p>
        </p:txBody>
      </p:sp>
      <p:pic>
        <p:nvPicPr>
          <p:cNvPr id="5" name="Picture 2" descr="Amazon Web Service for Kubernetes">
            <a:extLst>
              <a:ext uri="{FF2B5EF4-FFF2-40B4-BE49-F238E27FC236}">
                <a16:creationId xmlns:a16="http://schemas.microsoft.com/office/drawing/2014/main" id="{AB742A75-7AAF-4807-9F68-0B32D9E13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567"/>
          <a:stretch/>
        </p:blipFill>
        <p:spPr bwMode="auto">
          <a:xfrm>
            <a:off x="7602639" y="1988840"/>
            <a:ext cx="4601920" cy="247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1460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Standard-Template_2022.pptx" id="{4E267CF8-9105-4C04-8A4B-7AEE8CF5A090}" vid="{CF555E12-DAD9-47F9-A47B-5AD9CFEEC164}"/>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DB8F1B61B4E349B1D07C13E9DB8DAC" ma:contentTypeVersion="9" ma:contentTypeDescription="Crée un document." ma:contentTypeScope="" ma:versionID="c4b8dcacc5dda4acca8dbac7a1e3a0c9">
  <xsd:schema xmlns:xsd="http://www.w3.org/2001/XMLSchema" xmlns:xs="http://www.w3.org/2001/XMLSchema" xmlns:p="http://schemas.microsoft.com/office/2006/metadata/properties" xmlns:ns2="f1122fed-4606-4ec8-90ef-13536176a38c" xmlns:ns3="83fd27e2-85d6-4e10-9bbd-a3e555ecf21b" targetNamespace="http://schemas.microsoft.com/office/2006/metadata/properties" ma:root="true" ma:fieldsID="7537925aab904629113bea5a06b0675c" ns2:_="" ns3:_="">
    <xsd:import namespace="f1122fed-4606-4ec8-90ef-13536176a38c"/>
    <xsd:import namespace="83fd27e2-85d6-4e10-9bbd-a3e555ecf21b"/>
    <xsd:element name="properties">
      <xsd:complexType>
        <xsd:sequence>
          <xsd:element name="documentManagement">
            <xsd:complexType>
              <xsd:all>
                <xsd:element ref="ns2:Entity"/>
                <xsd:element ref="ns2:MediaServiceMetadata" minOccurs="0"/>
                <xsd:element ref="ns2:MediaServiceFastMetadata" minOccurs="0"/>
                <xsd:element ref="ns3:SharedWithUsers" minOccurs="0"/>
                <xsd:element ref="ns3:SharedWithDetails" minOccurs="0"/>
                <xsd:element ref="ns2:Classification"/>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122fed-4606-4ec8-90ef-13536176a38c" elementFormDefault="qualified">
    <xsd:import namespace="http://schemas.microsoft.com/office/2006/documentManagement/types"/>
    <xsd:import namespace="http://schemas.microsoft.com/office/infopath/2007/PartnerControls"/>
    <xsd:element name="Entity" ma:index="8" ma:displayName="Entity" ma:format="RadioButtons" ma:internalName="Entity">
      <xsd:simpleType>
        <xsd:restriction base="dms:Choice">
          <xsd:enumeration value="Capgemini Group"/>
          <xsd:enumeration value="Capgemini Invent"/>
          <xsd:enumeration value="Group IT"/>
          <xsd:enumeration value="Sogeti"/>
          <xsd:enumeration value="Capgemini Engineering"/>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Classification" ma:index="13" ma:displayName="Classification" ma:description="Data Classification" ma:format="RadioButtons" ma:internalName="Classification">
      <xsd:simpleType>
        <xsd:restriction base="dms:Choice">
          <xsd:enumeration value="Company Public (Sec 0)"/>
          <xsd:enumeration value="Company Confidential (Sec 1)"/>
          <xsd:enumeration value="Company Restricted (Sec 2)"/>
          <xsd:enumeration value="Company Sensitive (Sec 3)"/>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fd27e2-85d6-4e10-9bbd-a3e555ecf21b" elementFormDefault="qualified">
    <xsd:import namespace="http://schemas.microsoft.com/office/2006/documentManagement/types"/>
    <xsd:import namespace="http://schemas.microsoft.com/office/infopath/2007/PartnerControls"/>
    <xsd:element name="SharedWithUsers" ma:index="11"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ntity xmlns="f1122fed-4606-4ec8-90ef-13536176a38c">Capgemini Group</Entity>
    <Classification xmlns="f1122fed-4606-4ec8-90ef-13536176a38c">Company Public (Sec 0)</Classification>
  </documentManagement>
</p:properties>
</file>

<file path=customXml/itemProps1.xml><?xml version="1.0" encoding="utf-8"?>
<ds:datastoreItem xmlns:ds="http://schemas.openxmlformats.org/officeDocument/2006/customXml" ds:itemID="{C461C110-BE0B-4EAD-9528-FA14B1EAE4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122fed-4606-4ec8-90ef-13536176a38c"/>
    <ds:schemaRef ds:uri="83fd27e2-85d6-4e10-9bbd-a3e555ecf2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3.xml><?xml version="1.0" encoding="utf-8"?>
<ds:datastoreItem xmlns:ds="http://schemas.openxmlformats.org/officeDocument/2006/customXml" ds:itemID="{8765F6DA-EDFD-4C3F-B2EB-EDE359E124E2}">
  <ds:schemaRefs>
    <ds:schemaRef ds:uri="http://schemas.microsoft.com/office/2006/documentManagement/types"/>
    <ds:schemaRef ds:uri="866c9c41-2c2c-4d95-92e3-745332f54785"/>
    <ds:schemaRef ds:uri="http://purl.org/dc/dcmitype/"/>
    <ds:schemaRef ds:uri="http://purl.org/dc/elements/1.1/"/>
    <ds:schemaRef ds:uri="http://schemas.microsoft.com/office/2006/metadata/properties"/>
    <ds:schemaRef ds:uri="http://schemas.microsoft.com/office/infopath/2007/PartnerControls"/>
    <ds:schemaRef ds:uri="85ebd0df-9687-47ef-b5a5-617eb7dd465e"/>
    <ds:schemaRef ds:uri="http://schemas.openxmlformats.org/package/2006/metadata/core-properties"/>
    <ds:schemaRef ds:uri="http://www.w3.org/XML/1998/namespace"/>
    <ds:schemaRef ds:uri="http://purl.org/dc/terms/"/>
    <ds:schemaRef ds:uri="f1122fed-4606-4ec8-90ef-13536176a38c"/>
  </ds:schemaRefs>
</ds:datastoreItem>
</file>

<file path=docProps/app.xml><?xml version="1.0" encoding="utf-8"?>
<Properties xmlns="http://schemas.openxmlformats.org/officeDocument/2006/extended-properties" xmlns:vt="http://schemas.openxmlformats.org/officeDocument/2006/docPropsVTypes">
  <Template>ppt-Capgemini_Standard-Template_2022 (1)</Template>
  <TotalTime>1323</TotalTime>
  <Words>1559</Words>
  <Application>Microsoft Office PowerPoint</Application>
  <PresentationFormat>Widescreen</PresentationFormat>
  <Paragraphs>179</Paragraphs>
  <Slides>26</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AmazonEmber</vt:lpstr>
      <vt:lpstr>Calibri</vt:lpstr>
      <vt:lpstr>Verdana</vt:lpstr>
      <vt:lpstr>Ubuntu Light</vt:lpstr>
      <vt:lpstr>Wingdings</vt:lpstr>
      <vt:lpstr>Ubuntu Medium</vt:lpstr>
      <vt:lpstr>Trebuchet MS</vt:lpstr>
      <vt:lpstr>Ubuntu</vt:lpstr>
      <vt:lpstr>Courier New</vt:lpstr>
      <vt:lpstr>open sans</vt:lpstr>
      <vt:lpstr>Montserrat</vt:lpstr>
      <vt:lpstr>Arial</vt:lpstr>
      <vt:lpstr>Capgemini2021</vt:lpstr>
      <vt:lpstr>AWS          Elastic Kubernetes Service </vt:lpstr>
      <vt:lpstr> WHO AM I </vt:lpstr>
      <vt:lpstr>YOUR TURN</vt:lpstr>
      <vt:lpstr>agenda</vt:lpstr>
      <vt:lpstr>presentation</vt:lpstr>
      <vt:lpstr>Elastic Kubernetes services</vt:lpstr>
      <vt:lpstr>K8S “vanilla” architecture</vt:lpstr>
      <vt:lpstr>AWS EKS ARCHITECTURE</vt:lpstr>
      <vt:lpstr>Advantage of AWS EKS</vt:lpstr>
      <vt:lpstr>EKS Models</vt:lpstr>
      <vt:lpstr>Managed node</vt:lpstr>
      <vt:lpstr>Fargate</vt:lpstr>
      <vt:lpstr>Make your choice</vt:lpstr>
      <vt:lpstr>tools</vt:lpstr>
      <vt:lpstr>EKS anywhere</vt:lpstr>
      <vt:lpstr>EKS Connector</vt:lpstr>
      <vt:lpstr>Aws services integration</vt:lpstr>
      <vt:lpstr>Demonstration</vt:lpstr>
      <vt:lpstr>Pipeline ci/CD</vt:lpstr>
      <vt:lpstr>Architecture</vt:lpstr>
      <vt:lpstr>practice</vt:lpstr>
      <vt:lpstr>Objectif</vt:lpstr>
      <vt:lpstr>HLD</vt:lpstr>
      <vt:lpstr>Comments &amp; feedback</vt:lpstr>
      <vt:lpstr>GET THE   FUTURE  YOU WANT</vt:lpstr>
      <vt:lpstr>About Capgemini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STANDARD  Template</dc:title>
  <dc:subject>Capgemini template</dc:subject>
  <dc:creator>ALBALADEJO, Joffrey</dc:creator>
  <cp:lastModifiedBy>ALBALADEJO, Joffrey</cp:lastModifiedBy>
  <cp:revision>72</cp:revision>
  <dcterms:created xsi:type="dcterms:W3CDTF">2022-04-21T13:35:04Z</dcterms:created>
  <dcterms:modified xsi:type="dcterms:W3CDTF">2022-07-26T08:47:23Z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0x010100E3DB8F1B61B4E349B1D07C13E9DB8DAC</vt:lpwstr>
  </property>
</Properties>
</file>